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301" r:id="rId3"/>
    <p:sldId id="257" r:id="rId4"/>
    <p:sldId id="259" r:id="rId5"/>
    <p:sldId id="300" r:id="rId6"/>
    <p:sldId id="261" r:id="rId7"/>
    <p:sldId id="286" r:id="rId8"/>
    <p:sldId id="287" r:id="rId9"/>
    <p:sldId id="288" r:id="rId10"/>
    <p:sldId id="289" r:id="rId11"/>
    <p:sldId id="290" r:id="rId12"/>
    <p:sldId id="264" r:id="rId13"/>
    <p:sldId id="265" r:id="rId14"/>
    <p:sldId id="299" r:id="rId15"/>
    <p:sldId id="292" r:id="rId16"/>
    <p:sldId id="267" r:id="rId17"/>
    <p:sldId id="270" r:id="rId18"/>
    <p:sldId id="294" r:id="rId19"/>
    <p:sldId id="271" r:id="rId20"/>
  </p:sldIdLst>
  <p:sldSz cx="9144000" cy="6858000" type="screen4x3"/>
  <p:notesSz cx="6989763" cy="927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436" autoAdjust="0"/>
  </p:normalViewPr>
  <p:slideViewPr>
    <p:cSldViewPr>
      <p:cViewPr varScale="1">
        <p:scale>
          <a:sx n="79" d="100"/>
          <a:sy n="79" d="100"/>
        </p:scale>
        <p:origin x="-1908"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128495188101486"/>
          <c:y val="7.4548702245552684E-2"/>
          <c:w val="0.68637270341207435"/>
          <c:h val="0.67099883347915101"/>
        </c:manualLayout>
      </c:layout>
      <c:lineChart>
        <c:grouping val="standard"/>
        <c:ser>
          <c:idx val="0"/>
          <c:order val="0"/>
          <c:tx>
            <c:v>2008</c:v>
          </c:tx>
          <c:cat>
            <c:multiLvlStrRef>
              <c:f>Sheet1!$A$1:$M$2</c:f>
              <c:multiLvlStrCache>
                <c:ptCount val="13"/>
                <c:lvl>
                  <c:pt idx="1">
                    <c:v>Jan</c:v>
                  </c:pt>
                  <c:pt idx="2">
                    <c:v>Feb</c:v>
                  </c:pt>
                  <c:pt idx="3">
                    <c:v>Mar</c:v>
                  </c:pt>
                  <c:pt idx="4">
                    <c:v>Apr</c:v>
                  </c:pt>
                  <c:pt idx="5">
                    <c:v>May</c:v>
                  </c:pt>
                  <c:pt idx="6">
                    <c:v>Jun</c:v>
                  </c:pt>
                  <c:pt idx="7">
                    <c:v>Jul</c:v>
                  </c:pt>
                  <c:pt idx="8">
                    <c:v>Aug</c:v>
                  </c:pt>
                  <c:pt idx="9">
                    <c:v>Sep</c:v>
                  </c:pt>
                  <c:pt idx="10">
                    <c:v>Oct</c:v>
                  </c:pt>
                  <c:pt idx="11">
                    <c:v>Nov</c:v>
                  </c:pt>
                  <c:pt idx="12">
                    <c:v>Dec</c:v>
                  </c:pt>
                </c:lvl>
                <c:lvl>
                  <c:pt idx="0">
                    <c:v>Springer E-Book Usage</c:v>
                  </c:pt>
                </c:lvl>
              </c:multiLvlStrCache>
            </c:multiLvlStrRef>
          </c:cat>
          <c:val>
            <c:numRef>
              <c:f>Sheet1!$A$3:$M$3</c:f>
              <c:numCache>
                <c:formatCode>General</c:formatCode>
                <c:ptCount val="13"/>
                <c:pt idx="0">
                  <c:v>2008</c:v>
                </c:pt>
                <c:pt idx="1">
                  <c:v>4087</c:v>
                </c:pt>
                <c:pt idx="2">
                  <c:v>3138</c:v>
                </c:pt>
                <c:pt idx="3">
                  <c:v>7909</c:v>
                </c:pt>
                <c:pt idx="4">
                  <c:v>8816</c:v>
                </c:pt>
                <c:pt idx="5">
                  <c:v>8309</c:v>
                </c:pt>
                <c:pt idx="6">
                  <c:v>18028</c:v>
                </c:pt>
                <c:pt idx="7">
                  <c:v>4471</c:v>
                </c:pt>
                <c:pt idx="8">
                  <c:v>6983</c:v>
                </c:pt>
                <c:pt idx="9">
                  <c:v>7247</c:v>
                </c:pt>
                <c:pt idx="10">
                  <c:v>11075</c:v>
                </c:pt>
                <c:pt idx="11">
                  <c:v>11103</c:v>
                </c:pt>
                <c:pt idx="12">
                  <c:v>14951</c:v>
                </c:pt>
              </c:numCache>
            </c:numRef>
          </c:val>
        </c:ser>
        <c:ser>
          <c:idx val="1"/>
          <c:order val="1"/>
          <c:tx>
            <c:v>2009</c:v>
          </c:tx>
          <c:cat>
            <c:multiLvlStrRef>
              <c:f>Sheet1!$A$1:$M$2</c:f>
              <c:multiLvlStrCache>
                <c:ptCount val="13"/>
                <c:lvl>
                  <c:pt idx="1">
                    <c:v>Jan</c:v>
                  </c:pt>
                  <c:pt idx="2">
                    <c:v>Feb</c:v>
                  </c:pt>
                  <c:pt idx="3">
                    <c:v>Mar</c:v>
                  </c:pt>
                  <c:pt idx="4">
                    <c:v>Apr</c:v>
                  </c:pt>
                  <c:pt idx="5">
                    <c:v>May</c:v>
                  </c:pt>
                  <c:pt idx="6">
                    <c:v>Jun</c:v>
                  </c:pt>
                  <c:pt idx="7">
                    <c:v>Jul</c:v>
                  </c:pt>
                  <c:pt idx="8">
                    <c:v>Aug</c:v>
                  </c:pt>
                  <c:pt idx="9">
                    <c:v>Sep</c:v>
                  </c:pt>
                  <c:pt idx="10">
                    <c:v>Oct</c:v>
                  </c:pt>
                  <c:pt idx="11">
                    <c:v>Nov</c:v>
                  </c:pt>
                  <c:pt idx="12">
                    <c:v>Dec</c:v>
                  </c:pt>
                </c:lvl>
                <c:lvl>
                  <c:pt idx="0">
                    <c:v>Springer E-Book Usage</c:v>
                  </c:pt>
                </c:lvl>
              </c:multiLvlStrCache>
            </c:multiLvlStrRef>
          </c:cat>
          <c:val>
            <c:numRef>
              <c:f>Sheet1!$A$4:$M$4</c:f>
              <c:numCache>
                <c:formatCode>General</c:formatCode>
                <c:ptCount val="13"/>
                <c:pt idx="0">
                  <c:v>2009</c:v>
                </c:pt>
                <c:pt idx="1">
                  <c:v>36695</c:v>
                </c:pt>
                <c:pt idx="2">
                  <c:v>44958</c:v>
                </c:pt>
                <c:pt idx="3">
                  <c:v>57440</c:v>
                </c:pt>
                <c:pt idx="4">
                  <c:v>36771</c:v>
                </c:pt>
                <c:pt idx="5">
                  <c:v>52248</c:v>
                </c:pt>
                <c:pt idx="6">
                  <c:v>14694</c:v>
                </c:pt>
                <c:pt idx="7">
                  <c:v>7373</c:v>
                </c:pt>
                <c:pt idx="8">
                  <c:v>6727</c:v>
                </c:pt>
              </c:numCache>
            </c:numRef>
          </c:val>
        </c:ser>
        <c:marker val="1"/>
        <c:axId val="167346176"/>
        <c:axId val="167349632"/>
      </c:lineChart>
      <c:catAx>
        <c:axId val="167346176"/>
        <c:scaling>
          <c:orientation val="minMax"/>
        </c:scaling>
        <c:axPos val="b"/>
        <c:tickLblPos val="nextTo"/>
        <c:crossAx val="167349632"/>
        <c:crosses val="autoZero"/>
        <c:auto val="1"/>
        <c:lblAlgn val="ctr"/>
        <c:lblOffset val="100"/>
      </c:catAx>
      <c:valAx>
        <c:axId val="167349632"/>
        <c:scaling>
          <c:orientation val="minMax"/>
        </c:scaling>
        <c:axPos val="l"/>
        <c:majorGridlines/>
        <c:numFmt formatCode="General" sourceLinked="1"/>
        <c:tickLblPos val="nextTo"/>
        <c:crossAx val="167346176"/>
        <c:crosses val="autoZero"/>
        <c:crossBetween val="between"/>
      </c:valAx>
    </c:plotArea>
    <c:legend>
      <c:legendPos val="r"/>
      <c:layout/>
    </c:legend>
    <c:plotVisOnly val="1"/>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8897" cy="463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59248" y="0"/>
            <a:ext cx="3028897" cy="463788"/>
          </a:xfrm>
          <a:prstGeom prst="rect">
            <a:avLst/>
          </a:prstGeom>
        </p:spPr>
        <p:txBody>
          <a:bodyPr vert="horz" lIns="91440" tIns="45720" rIns="91440" bIns="45720" rtlCol="0"/>
          <a:lstStyle>
            <a:lvl1pPr algn="r">
              <a:defRPr sz="1200"/>
            </a:lvl1pPr>
          </a:lstStyle>
          <a:p>
            <a:fld id="{0EB8B22F-5161-4461-AC2D-64653D9DA2C9}" type="datetimeFigureOut">
              <a:rPr lang="en-US" smtClean="0"/>
              <a:pPr/>
              <a:t>10/9/2009</a:t>
            </a:fld>
            <a:endParaRPr lang="en-US" dirty="0"/>
          </a:p>
        </p:txBody>
      </p:sp>
      <p:sp>
        <p:nvSpPr>
          <p:cNvPr id="4" name="Slide Image Placeholder 3"/>
          <p:cNvSpPr>
            <a:spLocks noGrp="1" noRot="1" noChangeAspect="1"/>
          </p:cNvSpPr>
          <p:nvPr>
            <p:ph type="sldImg" idx="2"/>
          </p:nvPr>
        </p:nvSpPr>
        <p:spPr>
          <a:xfrm>
            <a:off x="1176338" y="695325"/>
            <a:ext cx="4637087" cy="34782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98977" y="4405988"/>
            <a:ext cx="5591810" cy="417409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10366"/>
            <a:ext cx="3028897" cy="46378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59248" y="8810366"/>
            <a:ext cx="3028897" cy="463788"/>
          </a:xfrm>
          <a:prstGeom prst="rect">
            <a:avLst/>
          </a:prstGeom>
        </p:spPr>
        <p:txBody>
          <a:bodyPr vert="horz" lIns="91440" tIns="45720" rIns="91440" bIns="45720" rtlCol="0" anchor="b"/>
          <a:lstStyle>
            <a:lvl1pPr algn="r">
              <a:defRPr sz="1200"/>
            </a:lvl1pPr>
          </a:lstStyle>
          <a:p>
            <a:fld id="{AC5CA3D1-D36C-4BF9-90A6-9CE91BB7A1A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400" b="1" dirty="0" smtClean="0"/>
              <a:t>I would like to thank the STM and the program planners for including</a:t>
            </a:r>
            <a:r>
              <a:rPr lang="en-US" sz="1400" b="1" baseline="0" dirty="0" smtClean="0"/>
              <a:t> me on this program, it is a great pleasure to be here.</a:t>
            </a:r>
          </a:p>
          <a:p>
            <a:endParaRPr lang="en-US" sz="1400" b="1" baseline="0" dirty="0" smtClean="0"/>
          </a:p>
          <a:p>
            <a:r>
              <a:rPr lang="en-US" sz="1400" b="1" dirty="0" smtClean="0"/>
              <a:t>Introduce me.</a:t>
            </a:r>
          </a:p>
          <a:p>
            <a:endParaRPr lang="en-US" sz="1400" b="1" dirty="0" smtClean="0"/>
          </a:p>
          <a:p>
            <a:r>
              <a:rPr lang="en-US" sz="1400" b="1" dirty="0" smtClean="0"/>
              <a:t>I’d </a:t>
            </a:r>
            <a:r>
              <a:rPr lang="en-US" sz="1400" b="1" dirty="0" smtClean="0"/>
              <a:t>like to begin with just a few words about Chicago and why we’re not typical.</a:t>
            </a:r>
            <a:r>
              <a:rPr lang="en-US" sz="1400" b="1" baseline="0" dirty="0" smtClean="0"/>
              <a:t> </a:t>
            </a:r>
          </a:p>
          <a:p>
            <a:endParaRPr lang="en-US" sz="1400" b="1" baseline="0" dirty="0" smtClean="0"/>
          </a:p>
          <a:p>
            <a:r>
              <a:rPr lang="en-US" sz="1400" b="1" baseline="0" dirty="0" smtClean="0"/>
              <a:t>	Big</a:t>
            </a:r>
          </a:p>
          <a:p>
            <a:r>
              <a:rPr lang="en-US" sz="1400" b="1" baseline="0" dirty="0" smtClean="0"/>
              <a:t>	Private</a:t>
            </a:r>
          </a:p>
          <a:p>
            <a:r>
              <a:rPr lang="en-US" sz="1400" b="1" baseline="0" dirty="0" smtClean="0"/>
              <a:t>	Comprehensive = exhaustive</a:t>
            </a:r>
          </a:p>
          <a:p>
            <a:r>
              <a:rPr lang="en-US" sz="1400" b="1" baseline="0" dirty="0" smtClean="0"/>
              <a:t>	Intensely academic = broad and deep collections and access with heavy use of both print and online collections</a:t>
            </a:r>
          </a:p>
          <a:p>
            <a:r>
              <a:rPr lang="en-US" sz="1400" b="1" baseline="0" dirty="0" smtClean="0"/>
              <a:t>	Faculty in Social Sciences and Humanities view the library as their laboratory and are both supportive and protective.</a:t>
            </a:r>
          </a:p>
          <a:p>
            <a:endParaRPr lang="en-US" sz="1400" b="1" baseline="0" dirty="0" smtClean="0"/>
          </a:p>
          <a:p>
            <a:r>
              <a:rPr lang="en-US" sz="1400" b="1" baseline="0" dirty="0" smtClean="0"/>
              <a:t>Indeed, we’re building new on-campus stack space</a:t>
            </a:r>
          </a:p>
        </p:txBody>
      </p:sp>
      <p:sp>
        <p:nvSpPr>
          <p:cNvPr id="4" name="Slide Number Placeholder 3"/>
          <p:cNvSpPr>
            <a:spLocks noGrp="1"/>
          </p:cNvSpPr>
          <p:nvPr>
            <p:ph type="sldNum" sz="quarter" idx="10"/>
          </p:nvPr>
        </p:nvSpPr>
        <p:spPr/>
        <p:txBody>
          <a:bodyPr/>
          <a:lstStyle/>
          <a:p>
            <a:fld id="{AC5CA3D1-D36C-4BF9-90A6-9CE91BB7A1A4}"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baseline="0" dirty="0" smtClean="0"/>
              <a:t>…since we’re still adding as many print volumes ~180,000 per year- as always. This facility will hold 3.5 million print volumes and is expected to be filled in about 20 years at our projected rate of growth.</a:t>
            </a:r>
          </a:p>
          <a:p>
            <a:endParaRPr lang="en-US" b="1" baseline="0" dirty="0" smtClean="0"/>
          </a:p>
          <a:p>
            <a:r>
              <a:rPr lang="en-US" b="1" baseline="0" dirty="0" smtClean="0"/>
              <a:t>I also find that we’re worrying about very different things than we were a few years ago, and they seem to be the same things publishers are worrying about:</a:t>
            </a:r>
          </a:p>
          <a:p>
            <a:endParaRPr lang="en-US" b="1" baseline="0" dirty="0" smtClean="0"/>
          </a:p>
          <a:p>
            <a:r>
              <a:rPr lang="en-US" b="1" baseline="0" dirty="0" smtClean="0"/>
              <a:t>	transforming our technical infrastructure</a:t>
            </a:r>
          </a:p>
          <a:p>
            <a:r>
              <a:rPr lang="en-US" b="1" baseline="0" dirty="0" smtClean="0"/>
              <a:t>	the importance of branding and communicating our mission</a:t>
            </a:r>
          </a:p>
          <a:p>
            <a:r>
              <a:rPr lang="en-US" b="1" baseline="0" dirty="0" smtClean="0"/>
              <a:t>	and, we are also deeply into the digital age in our own arena, including a move to 100% digital </a:t>
            </a:r>
            <a:r>
              <a:rPr lang="en-US" b="1" baseline="0" dirty="0" smtClean="0"/>
              <a:t>dissertations, and we’re struggling with</a:t>
            </a:r>
          </a:p>
          <a:p>
            <a:r>
              <a:rPr lang="en-US" b="1" baseline="0" dirty="0" smtClean="0"/>
              <a:t>	all the same things publishers are</a:t>
            </a:r>
            <a:endParaRPr lang="en-US" b="1" baseline="0" dirty="0" smtClean="0"/>
          </a:p>
        </p:txBody>
      </p:sp>
      <p:sp>
        <p:nvSpPr>
          <p:cNvPr id="4" name="Slide Number Placeholder 3"/>
          <p:cNvSpPr>
            <a:spLocks noGrp="1"/>
          </p:cNvSpPr>
          <p:nvPr>
            <p:ph type="sldNum" sz="quarter" idx="10"/>
          </p:nvPr>
        </p:nvSpPr>
        <p:spPr/>
        <p:txBody>
          <a:bodyPr/>
          <a:lstStyle/>
          <a:p>
            <a:fld id="{AC5CA3D1-D36C-4BF9-90A6-9CE91BB7A1A4}"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A quick look at how my library</a:t>
            </a:r>
            <a:r>
              <a:rPr lang="en-US" b="1" baseline="0" dirty="0" smtClean="0"/>
              <a:t> is spending its collection money.</a:t>
            </a:r>
          </a:p>
          <a:p>
            <a:endParaRPr lang="en-US" b="1" baseline="0" dirty="0" smtClean="0"/>
          </a:p>
          <a:p>
            <a:r>
              <a:rPr lang="en-US" b="1" baseline="0" dirty="0" smtClean="0"/>
              <a:t>The trend we see is that the budget  has always been up – largely because we’ve protected collections at the expense of other things. While the budget is still up slightly for FY10 the increases came in entailed endowments not the general allocations, which were actually reduced. This trend is likely to continue for FY11 and FY12.</a:t>
            </a:r>
          </a:p>
          <a:p>
            <a:endParaRPr lang="en-US" b="1" baseline="0" dirty="0" smtClean="0"/>
          </a:p>
          <a:p>
            <a:r>
              <a:rPr lang="en-US" b="1" baseline="0" dirty="0" smtClean="0"/>
              <a:t>You will note that for my library there are three basic trends</a:t>
            </a:r>
          </a:p>
          <a:p>
            <a:endParaRPr lang="en-US" b="1" baseline="0" dirty="0" smtClean="0"/>
          </a:p>
          <a:p>
            <a:r>
              <a:rPr lang="en-US" b="1" baseline="0" dirty="0" smtClean="0"/>
              <a:t>	Print serial purchasing is on a steady decline</a:t>
            </a:r>
          </a:p>
          <a:p>
            <a:r>
              <a:rPr lang="en-US" b="1" baseline="0" dirty="0" smtClean="0"/>
              <a:t>	Electronic purchasing is way up, and with a big jump in the past two years</a:t>
            </a:r>
          </a:p>
          <a:p>
            <a:r>
              <a:rPr lang="en-US" b="1" baseline="0" dirty="0" smtClean="0"/>
              <a:t>	Print monographs are holding steady, with virtually no change in the past decade</a:t>
            </a:r>
          </a:p>
          <a:p>
            <a:endParaRPr lang="en-US" b="1" baseline="0" dirty="0" smtClean="0"/>
          </a:p>
          <a:p>
            <a:r>
              <a:rPr lang="en-US" b="1" baseline="0" dirty="0" smtClean="0"/>
              <a:t>	Increasingly, these CATEGORIES ARE NOT CLEAR as it becomes harder and harder to budget print separately from electronic</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In retrospect, the process of conversion from P</a:t>
            </a:r>
            <a:r>
              <a:rPr lang="en-US" b="1" baseline="0" dirty="0" smtClean="0"/>
              <a:t> to E serials was relatively painless with immediate acceptance for all sorts of reasons, primarily the fact that almost no one reads an STM journal from cover to cover, and that  the articles were a prefect size for easy electronic delivery. Discoverability structure already electronic and in common use. </a:t>
            </a:r>
            <a:r>
              <a:rPr lang="en-US" b="1" dirty="0" smtClean="0"/>
              <a:t>Serials jumped</a:t>
            </a:r>
            <a:r>
              <a:rPr lang="en-US" b="1" baseline="0" dirty="0" smtClean="0"/>
              <a:t> right to “peak of inflated expectations” and STAYED THERE. </a:t>
            </a:r>
          </a:p>
          <a:p>
            <a:endParaRPr lang="en-US" b="1" baseline="0" dirty="0" smtClean="0"/>
          </a:p>
          <a:p>
            <a:r>
              <a:rPr lang="en-US" b="1" baseline="0" dirty="0" smtClean="0"/>
              <a:t>Books never hit the initial bump and went directly to the “trough of disillusionment” only now on the “slope of enlightenment”</a:t>
            </a:r>
          </a:p>
          <a:p>
            <a:r>
              <a:rPr lang="en-US" b="1" baseline="0" dirty="0" smtClean="0"/>
              <a:t>Books are different in several significant ways:</a:t>
            </a:r>
          </a:p>
          <a:p>
            <a:r>
              <a:rPr lang="en-US" b="1" baseline="0" dirty="0" smtClean="0"/>
              <a:t>	many are stand-alone treatises – patrons want to read an entire book, and authors don’t want their baby “chopped into pieces”</a:t>
            </a:r>
          </a:p>
          <a:p>
            <a:r>
              <a:rPr lang="en-US" b="1" baseline="0" dirty="0" smtClean="0"/>
              <a:t>	much lower usage rate than journals</a:t>
            </a:r>
          </a:p>
          <a:p>
            <a:r>
              <a:rPr lang="en-US" b="1" baseline="0" dirty="0" smtClean="0"/>
              <a:t>	Print books were (and continue to be) largely individual purchase decisions</a:t>
            </a:r>
          </a:p>
          <a:p>
            <a:r>
              <a:rPr lang="en-US" b="1" baseline="0" dirty="0" smtClean="0"/>
              <a:t>	They have their own unique selection, budgeting and purchasing stream</a:t>
            </a:r>
          </a:p>
          <a:p>
            <a:r>
              <a:rPr lang="en-US" b="1" baseline="0" dirty="0" smtClean="0"/>
              <a:t>	Initially, while serials were largely an “instead of” decision relatively quickly, for BOOKS at this point it remains largely an “in addition to” proposition</a:t>
            </a:r>
          </a:p>
          <a:p>
            <a:endParaRPr lang="en-US" baseline="0" dirty="0" smtClean="0"/>
          </a:p>
        </p:txBody>
      </p:sp>
      <p:sp>
        <p:nvSpPr>
          <p:cNvPr id="4" name="Slide Number Placeholder 3"/>
          <p:cNvSpPr>
            <a:spLocks noGrp="1"/>
          </p:cNvSpPr>
          <p:nvPr>
            <p:ph type="sldNum" sz="quarter" idx="10"/>
          </p:nvPr>
        </p:nvSpPr>
        <p:spPr/>
        <p:txBody>
          <a:bodyPr/>
          <a:lstStyle/>
          <a:p>
            <a:fld id="{AC5CA3D1-D36C-4BF9-90A6-9CE91BB7A1A4}"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The</a:t>
            </a:r>
            <a:r>
              <a:rPr lang="en-US" b="1" baseline="0" dirty="0" smtClean="0"/>
              <a:t> next </a:t>
            </a:r>
            <a:r>
              <a:rPr lang="en-US" b="1" dirty="0" smtClean="0"/>
              <a:t>5 slides talk a bit about each of these broad</a:t>
            </a:r>
            <a:r>
              <a:rPr lang="en-US" b="1" baseline="0" dirty="0" smtClean="0"/>
              <a:t> areas</a:t>
            </a:r>
            <a:r>
              <a:rPr lang="en-US" b="1" dirty="0" smtClean="0"/>
              <a:t>.</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Example of a case where we hold  </a:t>
            </a:r>
            <a:r>
              <a:rPr lang="en-US" b="1" baseline="0" dirty="0" smtClean="0"/>
              <a:t>both Print and Electronic versions of the same titles.</a:t>
            </a:r>
          </a:p>
          <a:p>
            <a:endParaRPr lang="en-US" b="1" baseline="0" dirty="0" smtClean="0"/>
          </a:p>
          <a:p>
            <a:r>
              <a:rPr lang="en-US" b="1" dirty="0" smtClean="0"/>
              <a:t>OSO was the first big product we purchased, continued</a:t>
            </a:r>
            <a:r>
              <a:rPr lang="en-US" b="1" baseline="0" dirty="0" smtClean="0"/>
              <a:t> purchasing the print – as we still do today. Seen as experiment, means of added access (full-text indexing to the print books) expectation that they would continue to want to actually use the printed volume.</a:t>
            </a:r>
          </a:p>
          <a:p>
            <a:endParaRPr lang="en-US" b="1" baseline="0" dirty="0" smtClean="0"/>
          </a:p>
          <a:p>
            <a:r>
              <a:rPr lang="en-US" b="1" baseline="0" dirty="0" smtClean="0"/>
              <a:t>Online used 17 times per year across the entire collection, print much less frequently (34 times less so).</a:t>
            </a:r>
          </a:p>
          <a:p>
            <a:endParaRPr lang="en-US" b="1" baseline="0" dirty="0"/>
          </a:p>
          <a:p>
            <a:r>
              <a:rPr lang="en-US" b="1" baseline="0" dirty="0" smtClean="0"/>
              <a:t>I see no evidence of an increase in the print usage, although that was my original hypothesis.</a:t>
            </a:r>
          </a:p>
        </p:txBody>
      </p:sp>
      <p:sp>
        <p:nvSpPr>
          <p:cNvPr id="4" name="Slide Number Placeholder 3"/>
          <p:cNvSpPr>
            <a:spLocks noGrp="1"/>
          </p:cNvSpPr>
          <p:nvPr>
            <p:ph type="sldNum" sz="quarter" idx="10"/>
          </p:nvPr>
        </p:nvSpPr>
        <p:spPr/>
        <p:txBody>
          <a:bodyPr/>
          <a:lstStyle/>
          <a:p>
            <a:fld id="{AC5CA3D1-D36C-4BF9-90A6-9CE91BB7A1A4}"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Example of purchasing of big bundles of content</a:t>
            </a:r>
            <a:r>
              <a:rPr lang="en-US" b="1" baseline="0" dirty="0" smtClean="0"/>
              <a:t> – only a handful of these titles were individually selected.</a:t>
            </a:r>
            <a:endParaRPr lang="en-US" b="1" dirty="0" smtClean="0"/>
          </a:p>
          <a:p>
            <a:endParaRPr lang="en-US" b="1" dirty="0" smtClean="0"/>
          </a:p>
          <a:p>
            <a:r>
              <a:rPr lang="en-US" b="1" dirty="0" smtClean="0"/>
              <a:t>Not a huge area for us – although this is not true for many</a:t>
            </a:r>
            <a:r>
              <a:rPr lang="en-US" b="1" baseline="0" dirty="0" smtClean="0"/>
              <a:t> libraries</a:t>
            </a:r>
            <a:r>
              <a:rPr lang="en-US" b="1" dirty="0" smtClean="0"/>
              <a:t>, but still fairly impressive usage.</a:t>
            </a:r>
          </a:p>
          <a:p>
            <a:endParaRPr lang="en-US" b="1" dirty="0" smtClean="0"/>
          </a:p>
          <a:p>
            <a:r>
              <a:rPr lang="en-US" b="1" dirty="0" smtClean="0"/>
              <a:t>Average = 8.5 uses per year – less that OSO, but still greater than print resources.</a:t>
            </a:r>
          </a:p>
          <a:p>
            <a:endParaRPr lang="en-US" b="1" dirty="0" smtClean="0"/>
          </a:p>
          <a:p>
            <a:r>
              <a:rPr lang="en-US" b="1" dirty="0" smtClean="0"/>
              <a:t>As</a:t>
            </a:r>
            <a:r>
              <a:rPr lang="en-US" b="1" baseline="0" dirty="0" smtClean="0"/>
              <a:t> with most products – a trend we’ll see – a small number of the titles account for most of the use. In this case, a single title “Freakonomics” had 779 uses.</a:t>
            </a:r>
          </a:p>
          <a:p>
            <a:endParaRPr lang="en-US" b="1" baseline="0" dirty="0" smtClean="0"/>
          </a:p>
          <a:p>
            <a:r>
              <a:rPr lang="en-US" b="1" baseline="0" dirty="0" smtClean="0"/>
              <a:t>Also typical, of the books we also hold in print, in about 15 percent of the cases where we hold BOTH the print and the online versions NEITHER was used in 2008.</a:t>
            </a:r>
          </a:p>
          <a:p>
            <a:endParaRPr lang="en-US" b="1" baseline="0" dirty="0" smtClean="0"/>
          </a:p>
          <a:p>
            <a:r>
              <a:rPr lang="en-US" b="1" baseline="0" dirty="0" smtClean="0"/>
              <a:t>Beyond those no-use titles, the usage of print and online is all over the place, with no real trend – some were used both place, and some only one place or the other.</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This next stide is an example of a case where we HAVE eliminated print versions.</a:t>
            </a:r>
          </a:p>
          <a:p>
            <a:endParaRPr lang="en-US" b="1" dirty="0" smtClean="0"/>
          </a:p>
          <a:p>
            <a:r>
              <a:rPr lang="en-US" b="1" dirty="0" smtClean="0"/>
              <a:t>T</a:t>
            </a:r>
            <a:r>
              <a:rPr lang="en-US" b="1" baseline="0" dirty="0" smtClean="0"/>
              <a:t>his is the first time we’ve completely cancelled print holdings and are relying on online access only. </a:t>
            </a:r>
          </a:p>
          <a:p>
            <a:endParaRPr lang="en-US" b="1" baseline="0" dirty="0" smtClean="0"/>
          </a:p>
          <a:p>
            <a:r>
              <a:rPr lang="en-US" b="1" baseline="0" dirty="0" smtClean="0"/>
              <a:t>Large jump begins when we loaded MARC records into our catalog. Patrons are used to finding books in the catalog. </a:t>
            </a:r>
            <a:r>
              <a:rPr lang="en-US" b="1" baseline="0" dirty="0" smtClean="0"/>
              <a:t>DISCOVERABILITY We also know that MARC records aren’t the only factor and we’ll seeing significant use through traditional indexes, our link resolver and discovery in Google.</a:t>
            </a:r>
            <a:endParaRPr lang="en-US" b="1" baseline="0" dirty="0" smtClean="0"/>
          </a:p>
          <a:p>
            <a:endParaRPr lang="en-US" b="1" baseline="0" dirty="0" smtClean="0"/>
          </a:p>
          <a:p>
            <a:r>
              <a:rPr lang="en-US" b="1" baseline="0" dirty="0" smtClean="0"/>
              <a:t>Usage is very large and encouraging.</a:t>
            </a:r>
          </a:p>
          <a:p>
            <a:endParaRPr lang="en-US" b="1" baseline="0" dirty="0" smtClean="0"/>
          </a:p>
          <a:p>
            <a:r>
              <a:rPr lang="en-US" b="1" baseline="0" dirty="0" smtClean="0"/>
              <a:t>Zero patron complaints, but some level of initial patron confusion since MARC records were delayed – resulting in patron requests to purchase titles we actually held in the electronic version.</a:t>
            </a:r>
          </a:p>
          <a:p>
            <a:endParaRPr lang="en-US" b="1" baseline="0" dirty="0" smtClean="0"/>
          </a:p>
          <a:p>
            <a:r>
              <a:rPr lang="en-US" b="1" baseline="0" dirty="0" smtClean="0"/>
              <a:t>Very happy with the Springer purchase on demand model, and see this as a crutch that made us more comfortable in our decision to get rid of the print.</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Example of a wildly successful collection of technical e-books including many manuals</a:t>
            </a:r>
            <a:r>
              <a:rPr lang="en-US" b="1" baseline="0" dirty="0" smtClean="0"/>
              <a:t> which lend themselves to online use – often missing from print collection or charged to another patron, print use requires stopping what you’re doing to walk to the library. </a:t>
            </a:r>
          </a:p>
          <a:p>
            <a:endParaRPr lang="en-US" b="1" baseline="0" dirty="0" smtClean="0"/>
          </a:p>
          <a:p>
            <a:r>
              <a:rPr lang="en-US" b="1" baseline="0" dirty="0" smtClean="0"/>
              <a:t>Publishers might want to think about content they have that would fall into this same “heavy use, immediate need” category and find a way to deliver that independently of their other content.</a:t>
            </a:r>
          </a:p>
          <a:p>
            <a:endParaRPr lang="en-US" b="1" baseline="0" dirty="0" smtClean="0"/>
          </a:p>
          <a:p>
            <a:r>
              <a:rPr lang="en-US" b="1" baseline="0" dirty="0" smtClean="0"/>
              <a:t>Again, we see the same pattern, where a small number of the books generate most of the usage. This is true everywhere, and directly parallels our experience with e-serials, where I have access to about 75,000 titles, but only a couple hundred of those generate 50% of my total usage.</a:t>
            </a:r>
          </a:p>
          <a:p>
            <a:endParaRPr lang="en-US" b="1" baseline="0" dirty="0" smtClean="0"/>
          </a:p>
          <a:p>
            <a:r>
              <a:rPr lang="en-US" b="1" baseline="0" dirty="0" smtClean="0"/>
              <a:t>This is something we should talk about more.</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The final slide</a:t>
            </a:r>
            <a:r>
              <a:rPr lang="en-US" b="1" baseline="0" dirty="0" smtClean="0"/>
              <a:t> of examples highlights a few Major Reference Works – a big category for many STM publishers.</a:t>
            </a:r>
          </a:p>
          <a:p>
            <a:endParaRPr lang="en-US" b="1" baseline="0" dirty="0" smtClean="0"/>
          </a:p>
          <a:p>
            <a:r>
              <a:rPr lang="en-US" b="1" baseline="0" dirty="0" smtClean="0"/>
              <a:t>Be sure to say what CREDO is.</a:t>
            </a:r>
          </a:p>
          <a:p>
            <a:endParaRPr lang="en-US" b="1" baseline="0" dirty="0" smtClean="0"/>
          </a:p>
          <a:p>
            <a:r>
              <a:rPr lang="en-US" b="1" baseline="0" dirty="0" smtClean="0"/>
              <a:t>Difficult category to compare with print, since we have only anecdotal knowledge of print use </a:t>
            </a:r>
            <a:r>
              <a:rPr lang="en-US" b="1" dirty="0" smtClean="0"/>
              <a:t>since reference materials don’t typically circulate. </a:t>
            </a:r>
          </a:p>
          <a:p>
            <a:endParaRPr lang="en-US" b="1" dirty="0" smtClean="0"/>
          </a:p>
          <a:p>
            <a:r>
              <a:rPr lang="en-US" b="1" dirty="0" smtClean="0"/>
              <a:t>Of this set, only the Gale titles are fully cataloged in our collection – and I would at least partially</a:t>
            </a:r>
            <a:r>
              <a:rPr lang="en-US" b="1" baseline="0" dirty="0" smtClean="0"/>
              <a:t> attribute the heavier use of those titles to those records. C</a:t>
            </a:r>
            <a:r>
              <a:rPr lang="en-US" b="1" dirty="0" smtClean="0"/>
              <a:t>ataloging seems to drive use. These</a:t>
            </a:r>
            <a:r>
              <a:rPr lang="en-US" b="1" baseline="0" dirty="0" smtClean="0"/>
              <a:t> are all sets of individual titles, and there is no compelling reason for patron to search randomly through these collections. Highlights importance of access.</a:t>
            </a:r>
          </a:p>
          <a:p>
            <a:endParaRPr lang="en-US" b="1" baseline="0" dirty="0" smtClean="0"/>
          </a:p>
          <a:p>
            <a:r>
              <a:rPr lang="en-US" b="1" baseline="0" dirty="0" smtClean="0"/>
              <a:t>I put the OED on here only to show that reference materials also have their superstars.</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Bullet 1 – Being</a:t>
            </a:r>
            <a:r>
              <a:rPr lang="en-US" b="1" baseline="0" dirty="0" smtClean="0"/>
              <a:t> discussed with a religious fervor that is coming close to equaling the great Open Access Debate, with people falling into two </a:t>
            </a:r>
            <a:r>
              <a:rPr lang="en-US" b="1" baseline="0" dirty="0" smtClean="0"/>
              <a:t>camps….. The model that is developing is one where libraries pre-populate their catalog with aggregator MARC records and they “buy” the book when someone clicks on the access button. That simple, with, I suspect much paddling below the surface.</a:t>
            </a:r>
            <a:endParaRPr lang="en-US" b="1" baseline="0" dirty="0" smtClean="0"/>
          </a:p>
          <a:p>
            <a:endParaRPr lang="en-US" b="1" baseline="0" dirty="0" smtClean="0"/>
          </a:p>
          <a:p>
            <a:r>
              <a:rPr lang="en-US" b="1" baseline="0" dirty="0" smtClean="0"/>
              <a:t>Bullet 2 – The long tail extends to truly retrospective content – things like Gale’s 18</a:t>
            </a:r>
            <a:r>
              <a:rPr lang="en-US" b="1" baseline="30000" dirty="0" smtClean="0"/>
              <a:t>th</a:t>
            </a:r>
            <a:r>
              <a:rPr lang="en-US" b="1" baseline="0" dirty="0" smtClean="0"/>
              <a:t> Century Online, which is largely monographs. These older materials receive heavy </a:t>
            </a:r>
            <a:r>
              <a:rPr lang="en-US" b="1" baseline="0" dirty="0" smtClean="0"/>
              <a:t>use, in my library in the range of hundreds of thousands of uses for each product each year.</a:t>
            </a:r>
            <a:endParaRPr lang="en-US" b="1" baseline="0" dirty="0" smtClean="0"/>
          </a:p>
          <a:p>
            <a:endParaRPr lang="en-US" b="1" baseline="0" dirty="0" smtClean="0"/>
          </a:p>
          <a:p>
            <a:r>
              <a:rPr lang="en-US" b="1" baseline="0" dirty="0" smtClean="0"/>
              <a:t>Bullet 3 - …and some are saying – perhaps provacatively – that  in 5 years that will be 100%. Let me repeat…..</a:t>
            </a:r>
          </a:p>
          <a:p>
            <a:endParaRPr lang="en-US" b="1" baseline="0" dirty="0" smtClean="0"/>
          </a:p>
          <a:p>
            <a:r>
              <a:rPr lang="en-US" b="1" baseline="0" dirty="0" smtClean="0"/>
              <a:t>Bullet 4 – We’re seeing several interesting POD models develop, including the Springer program, Espresso, Amazon, Google, etc. The concept of “no book will ever by out of print” is a tantalizing thought – one that will have a huge impact on </a:t>
            </a:r>
            <a:r>
              <a:rPr lang="en-US" b="1" baseline="0" dirty="0" smtClean="0"/>
              <a:t>front-list sales</a:t>
            </a:r>
            <a:r>
              <a:rPr lang="en-US" b="1" baseline="0" dirty="0" smtClean="0"/>
              <a:t>.</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All of these interesting things – like Patron</a:t>
            </a:r>
            <a:r>
              <a:rPr lang="en-US" b="1" baseline="0" dirty="0" smtClean="0"/>
              <a:t> Initiated Purchasing –assume a new efficient purchase model that isn’t yet in place.</a:t>
            </a:r>
          </a:p>
          <a:p>
            <a:endParaRPr lang="en-US" b="1" baseline="0" dirty="0" smtClean="0"/>
          </a:p>
          <a:p>
            <a:r>
              <a:rPr lang="en-US" b="1" baseline="0" dirty="0" smtClean="0"/>
              <a:t>Bullet 1 – our print models emphasis efficient processing and easy flow of information….</a:t>
            </a:r>
          </a:p>
          <a:p>
            <a:endParaRPr lang="en-US" b="1" baseline="0" dirty="0" smtClean="0"/>
          </a:p>
          <a:p>
            <a:r>
              <a:rPr lang="en-US" b="1" baseline="0" dirty="0" smtClean="0"/>
              <a:t>Bullet 2 – this only works in the presence of notification upon publication, and really needs to be for all editions at the same time.</a:t>
            </a:r>
          </a:p>
          <a:p>
            <a:endParaRPr lang="en-US" b="1" baseline="0" dirty="0" smtClean="0"/>
          </a:p>
          <a:p>
            <a:r>
              <a:rPr lang="en-US" b="1" baseline="0" dirty="0" smtClean="0"/>
              <a:t>Bullet 3 – the many different options for purchase are leading to confusion in the industry at the moment.</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Some of those models include……</a:t>
            </a:r>
          </a:p>
          <a:p>
            <a:endParaRPr lang="en-US" b="1" dirty="0" smtClean="0"/>
          </a:p>
          <a:p>
            <a:r>
              <a:rPr lang="en-US" b="1" dirty="0" smtClean="0"/>
              <a:t>ILL</a:t>
            </a:r>
            <a:r>
              <a:rPr lang="en-US" b="1" baseline="0" dirty="0" smtClean="0"/>
              <a:t> – Purchase on demand (a sub-category of PIP, but this has been happening for awhile already), also Policy for e-books. We carefully write in the right to ILL, but no one really knows HOW to ILL an e-book!</a:t>
            </a:r>
            <a:endParaRPr lang="en-US" b="1" dirty="0" smtClean="0"/>
          </a:p>
        </p:txBody>
      </p:sp>
      <p:sp>
        <p:nvSpPr>
          <p:cNvPr id="4" name="Slide Number Placeholder 3"/>
          <p:cNvSpPr>
            <a:spLocks noGrp="1"/>
          </p:cNvSpPr>
          <p:nvPr>
            <p:ph type="sldNum" sz="quarter" idx="10"/>
          </p:nvPr>
        </p:nvSpPr>
        <p:spPr/>
        <p:txBody>
          <a:bodyPr/>
          <a:lstStyle/>
          <a:p>
            <a:fld id="{AC5CA3D1-D36C-4BF9-90A6-9CE91BB7A1A4}"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How many of these do</a:t>
            </a:r>
            <a:r>
              <a:rPr lang="en-US" b="1" baseline="0" dirty="0" smtClean="0"/>
              <a:t> you recognize? </a:t>
            </a:r>
          </a:p>
          <a:p>
            <a:endParaRPr lang="en-US" b="1" baseline="0" dirty="0" smtClean="0"/>
          </a:p>
          <a:p>
            <a:r>
              <a:rPr lang="en-US" b="1" baseline="0" dirty="0" smtClean="0"/>
              <a:t>We really </a:t>
            </a:r>
            <a:r>
              <a:rPr lang="en-US" b="1" dirty="0" smtClean="0"/>
              <a:t>need portability and universality</a:t>
            </a:r>
          </a:p>
          <a:p>
            <a:endParaRPr lang="en-US" b="1" dirty="0" smtClean="0"/>
          </a:p>
          <a:p>
            <a:r>
              <a:rPr lang="en-US" b="1" dirty="0" smtClean="0"/>
              <a:t>To steal a line from Ranganathan</a:t>
            </a:r>
            <a:r>
              <a:rPr lang="en-US" b="1" baseline="0" dirty="0" smtClean="0"/>
              <a:t> who’s basic principal was “For every book its reader, for every reader his book” do we now have </a:t>
            </a:r>
            <a:r>
              <a:rPr lang="en-US" b="1" dirty="0" smtClean="0"/>
              <a:t>–</a:t>
            </a:r>
            <a:r>
              <a:rPr lang="en-US" b="1" baseline="0" dirty="0" smtClean="0"/>
              <a:t> “</a:t>
            </a:r>
            <a:r>
              <a:rPr lang="en-US" b="1" dirty="0" smtClean="0"/>
              <a:t>For every ebook its reader, for every reader her ebook?” </a:t>
            </a:r>
          </a:p>
          <a:p>
            <a:endParaRPr lang="en-US" b="1" dirty="0" smtClean="0"/>
          </a:p>
          <a:p>
            <a:r>
              <a:rPr lang="en-US" b="1" dirty="0" smtClean="0"/>
              <a:t>Academic</a:t>
            </a:r>
            <a:r>
              <a:rPr lang="en-US" b="1" baseline="0" dirty="0" smtClean="0"/>
              <a:t> libraries  </a:t>
            </a:r>
            <a:r>
              <a:rPr lang="en-US" b="1" dirty="0" smtClean="0"/>
              <a:t>were thrilled to get rid of multiple product-specific</a:t>
            </a:r>
            <a:r>
              <a:rPr lang="en-US" b="1" baseline="0" dirty="0" smtClean="0"/>
              <a:t> </a:t>
            </a:r>
            <a:r>
              <a:rPr lang="en-US" b="1" dirty="0" smtClean="0"/>
              <a:t>PC</a:t>
            </a:r>
            <a:r>
              <a:rPr lang="en-US" b="1" baseline="0" dirty="0" smtClean="0"/>
              <a:t> based reader software – now its back, but with different devices. A majority of our use is the delivery of content to a standard PC-based platform. </a:t>
            </a:r>
            <a:r>
              <a:rPr lang="en-US" b="1" baseline="0" dirty="0" smtClean="0"/>
              <a:t>While we have no problem with content being delivered via many platorms, we </a:t>
            </a:r>
            <a:r>
              <a:rPr lang="en-US" b="1" baseline="0" dirty="0" smtClean="0"/>
              <a:t>don’t’ want to find ourselves in a situation where content is linked to specific readers. This is unsupportable in the long-term.</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Our major goal as consumers</a:t>
            </a:r>
            <a:r>
              <a:rPr lang="en-US" b="1" baseline="0" dirty="0" smtClean="0"/>
              <a:t> is usage.</a:t>
            </a:r>
          </a:p>
          <a:p>
            <a:endParaRPr lang="en-US" b="1" baseline="0" dirty="0" smtClean="0"/>
          </a:p>
          <a:p>
            <a:r>
              <a:rPr lang="en-US" b="1" baseline="0" dirty="0" smtClean="0"/>
              <a:t>Last year my library delivered </a:t>
            </a:r>
            <a:r>
              <a:rPr lang="en-US" b="1" dirty="0" smtClean="0"/>
              <a:t>~5M journal articles online</a:t>
            </a:r>
            <a:r>
              <a:rPr lang="en-US" b="1" baseline="0" dirty="0" smtClean="0"/>
              <a:t> </a:t>
            </a:r>
            <a:r>
              <a:rPr lang="en-US" b="1" dirty="0" smtClean="0"/>
              <a:t>= 416 per patron </a:t>
            </a:r>
          </a:p>
          <a:p>
            <a:endParaRPr lang="en-US" b="1" dirty="0" smtClean="0"/>
          </a:p>
          <a:p>
            <a:r>
              <a:rPr lang="en-US" b="1" dirty="0" smtClean="0"/>
              <a:t>E-books typically have a much lower overall usage, which mirrors the print world,</a:t>
            </a:r>
            <a:r>
              <a:rPr lang="en-US" b="1" baseline="0" dirty="0" smtClean="0"/>
              <a:t> but we’ve seen earlier that online use of monographs can be significant and seems to be </a:t>
            </a:r>
            <a:r>
              <a:rPr lang="en-US" b="1" baseline="0" dirty="0" smtClean="0"/>
              <a:t>greater </a:t>
            </a:r>
            <a:r>
              <a:rPr lang="en-US" b="1" baseline="0" dirty="0" smtClean="0"/>
              <a:t>than that of the print</a:t>
            </a:r>
            <a:r>
              <a:rPr lang="en-US" b="1" baseline="0" dirty="0" smtClean="0"/>
              <a:t>.</a:t>
            </a:r>
          </a:p>
          <a:p>
            <a:endParaRPr lang="en-US" b="1" baseline="0" dirty="0" smtClean="0"/>
          </a:p>
          <a:p>
            <a:r>
              <a:rPr lang="en-US" b="1" baseline="0" dirty="0" smtClean="0"/>
              <a:t>MARC records for e-books are a requirement, but we’re seeing usage coming from a variety of places.</a:t>
            </a:r>
          </a:p>
          <a:p>
            <a:endParaRPr lang="en-US" b="1" baseline="0" dirty="0" smtClean="0"/>
          </a:p>
          <a:p>
            <a:r>
              <a:rPr lang="en-US" b="1" baseline="0" dirty="0" smtClean="0"/>
              <a:t>We all know abou t the “Google effect”. Summon is another interesting new partnership – (With apologies to any Proquest people in the room for this vast oversimplification)  - in a nutshell, publisher metadata, along with our catalog records and other data, is all placed into a big Summon hopper and custom delivered to my patrons based on my holdings profile. This is exactly what many libraries have been asking for – a Google-like interface, with the content customized to what we have access to.</a:t>
            </a:r>
          </a:p>
          <a:p>
            <a:endParaRPr lang="en-US" b="1" baseline="0" dirty="0" smtClean="0"/>
          </a:p>
          <a:p>
            <a:r>
              <a:rPr lang="en-US" b="1" baseline="0" dirty="0" smtClean="0"/>
              <a:t>All these examples say to me that metadata must be free, fluid, maleable, linkable, portable, and sharable. </a:t>
            </a:r>
            <a:endParaRPr lang="en-US" b="1" dirty="0" smtClean="0"/>
          </a:p>
          <a:p>
            <a:endParaRPr lang="en-US" b="1" baseline="0" dirty="0" smtClean="0"/>
          </a:p>
          <a:p>
            <a:r>
              <a:rPr lang="en-US" b="1" baseline="0" dirty="0" smtClean="0"/>
              <a:t>The stuff we make discoverable is the stuff our patrons use, and money spent to increase discoverability is money well spent on both sides.</a:t>
            </a:r>
            <a:endParaRPr lang="en-US" b="1" dirty="0" smtClean="0"/>
          </a:p>
          <a:p>
            <a:endParaRPr lang="en-US"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Although this will seem like a joke to many of you, libraries are finally beginning to talk about ROI</a:t>
            </a:r>
            <a:r>
              <a:rPr lang="en-US" b="1" baseline="0" dirty="0" smtClean="0"/>
              <a:t> – partially under pressure from our parent organizations.</a:t>
            </a:r>
          </a:p>
          <a:p>
            <a:endParaRPr lang="en-US" b="1" baseline="0" dirty="0" smtClean="0"/>
          </a:p>
          <a:p>
            <a:r>
              <a:rPr lang="en-US" b="1" baseline="0" dirty="0" smtClean="0"/>
              <a:t>The days of simply buying everything and knowing that some of it is useful to some of our people are past.</a:t>
            </a:r>
          </a:p>
          <a:p>
            <a:endParaRPr lang="en-US" b="1" baseline="0" dirty="0" smtClean="0"/>
          </a:p>
          <a:p>
            <a:r>
              <a:rPr lang="en-US" b="1" baseline="0" dirty="0" smtClean="0"/>
              <a:t>Problems with the length of the chain, and poor analysis tools.</a:t>
            </a:r>
          </a:p>
          <a:p>
            <a:endParaRPr lang="en-US" b="1" baseline="0" dirty="0" smtClean="0"/>
          </a:p>
          <a:p>
            <a:r>
              <a:rPr lang="en-US" b="1" dirty="0" smtClean="0"/>
              <a:t>Work by Paula Kaufman</a:t>
            </a:r>
            <a:r>
              <a:rPr lang="en-US" b="1" baseline="0" dirty="0" smtClean="0"/>
              <a:t> and Carol Tenopir. Little experiments at Chicago, finding some interesting clusters of impact working with ISI and Scopus. Need to work together to get more information</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Read list.</a:t>
            </a:r>
          </a:p>
          <a:p>
            <a:endParaRPr lang="en-US" b="1" dirty="0" smtClean="0"/>
          </a:p>
          <a:p>
            <a:r>
              <a:rPr lang="en-US" b="1" dirty="0" smtClean="0"/>
              <a:t>In summary,</a:t>
            </a:r>
            <a:r>
              <a:rPr lang="en-US" b="1" baseline="0" dirty="0" smtClean="0"/>
              <a:t> </a:t>
            </a:r>
            <a:r>
              <a:rPr lang="en-US" b="1" baseline="0" dirty="0" smtClean="0"/>
              <a:t>my </a:t>
            </a:r>
            <a:r>
              <a:rPr lang="en-US" b="1" dirty="0" smtClean="0"/>
              <a:t>question </a:t>
            </a:r>
            <a:r>
              <a:rPr lang="en-US" b="1" dirty="0" smtClean="0"/>
              <a:t>for you as</a:t>
            </a:r>
            <a:r>
              <a:rPr lang="en-US" b="1" baseline="0" dirty="0" smtClean="0"/>
              <a:t> publishers is how these sea changes will effect your business models.</a:t>
            </a:r>
          </a:p>
          <a:p>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This is an exciting time for all of us</a:t>
            </a:r>
            <a:r>
              <a:rPr lang="en-US" b="1" baseline="0" dirty="0" smtClean="0"/>
              <a:t>. It has been a great pleasure to share my thoughts and experiences with you. I hope this has raised a few questions, and I’m looking forward to continuing these conversations. I’ll be around for the rest of the day as well as for most of the book fair, please to feel free to grab me.</a:t>
            </a:r>
            <a:endParaRPr lang="en-US" b="1" dirty="0" smtClean="0"/>
          </a:p>
          <a:p>
            <a:endParaRPr lang="en-US"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Thank you very much for your attention, and now over to our next speaker.</a:t>
            </a:r>
            <a:endParaRPr lang="en-US" b="1" dirty="0"/>
          </a:p>
        </p:txBody>
      </p:sp>
      <p:sp>
        <p:nvSpPr>
          <p:cNvPr id="4" name="Slide Number Placeholder 3"/>
          <p:cNvSpPr>
            <a:spLocks noGrp="1"/>
          </p:cNvSpPr>
          <p:nvPr>
            <p:ph type="sldNum" sz="quarter" idx="10"/>
          </p:nvPr>
        </p:nvSpPr>
        <p:spPr/>
        <p:txBody>
          <a:bodyPr/>
          <a:lstStyle/>
          <a:p>
            <a:fld id="{AC5CA3D1-D36C-4BF9-90A6-9CE91BB7A1A4}" type="slidenum">
              <a:rPr lang="en-US" smtClean="0"/>
              <a:pPr/>
              <a:t>19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327B67C-CF07-4103-99AA-48331DF6611A}"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dirty="0"/>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dirty="0"/>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81DCD00C-C562-40C9-A563-5E658DFFB79D}" type="slidenum">
              <a:rPr lang="en-US"/>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6903F-B16E-45E7-8A51-4AAD89E1646F}" type="datetimeFigureOut">
              <a:rPr lang="en-US" smtClean="0"/>
              <a:pPr/>
              <a:t>10/9/2009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27B67C-CF07-4103-99AA-48331DF6611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ouw@uchicago.edu"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hyperlink" Target="http://images.google.com/imgres?imgurl=http://nerdwithswag.com/wp-content/uploads/2007/05/hp-ebook-prototype.jpg&amp;imgrefurl=http://nerdwithswag.com/2007/05/16/hps-e-book-concept/&amp;h=314&amp;w=468&amp;sz=50&amp;hl=en&amp;start=8&amp;um=1&amp;tbnid=827KMtlSWlq7VM:&amp;tbnh=86&amp;tbnw=128&amp;prev=/images?q=ebook+reader&amp;um=1&amp;hl=en&amp;safe=off&amp;rls=com.microsoft:en-us:IE-SearchBox&amp;rlz=1I7GGLD&amp;sa=N" TargetMode="External"/><Relationship Id="rId18" Type="http://schemas.openxmlformats.org/officeDocument/2006/relationships/image" Target="../media/image12.jpeg"/><Relationship Id="rId26" Type="http://schemas.openxmlformats.org/officeDocument/2006/relationships/image" Target="../media/image16.jpeg"/><Relationship Id="rId3" Type="http://schemas.openxmlformats.org/officeDocument/2006/relationships/hyperlink" Target="http://peterthink.blogs.com/thinking/ebookreader.jpg" TargetMode="External"/><Relationship Id="rId21" Type="http://schemas.openxmlformats.org/officeDocument/2006/relationships/hyperlink" Target="http://images.google.com/imgres?imgurl=http://www.dottocomu.com/b/archives/images/Librie.jpg&amp;imgrefurl=http://www.dottocomu.com/b/archives/002571.html&amp;h=600&amp;w=800&amp;sz=73&amp;hl=en&amp;start=14&amp;um=1&amp;tbnid=3GCAXoIG9nkpQM:&amp;tbnh=107&amp;tbnw=143&amp;prev=/images?q=ebook+reader&amp;um=1&amp;hl=en&amp;safe=off&amp;rls=com.microsoft:en-us:IE-SearchBox&amp;rlz=1I7GGLD&amp;sa=N" TargetMode="External"/><Relationship Id="rId7" Type="http://schemas.openxmlformats.org/officeDocument/2006/relationships/hyperlink" Target="http://images.google.com/imgres?imgurl=http://wowio.files.wordpress.com/2007/07/itablet.jpg&amp;imgrefurl=http://wowio.wordpress.com/2007/07/10/iphone-mac-itablet-the-ideal-ebook-reader/&amp;h=371&amp;w=440&amp;sz=43&amp;hl=en&amp;start=3&amp;um=1&amp;tbnid=xeIRkRwdLvbnmM:&amp;tbnh=107&amp;tbnw=127&amp;prev=/images?q=ebook+reader&amp;um=1&amp;hl=en&amp;safe=off&amp;rls=com.microsoft:en-us:IE-SearchBox&amp;rlz=1I7GGLD&amp;sa=N" TargetMode="External"/><Relationship Id="rId12" Type="http://schemas.openxmlformats.org/officeDocument/2006/relationships/image" Target="../media/image9.jpeg"/><Relationship Id="rId17" Type="http://schemas.openxmlformats.org/officeDocument/2006/relationships/hyperlink" Target="http://images.google.com/imgres?imgurl=http://static.flickr.com/52/129668111_e1f26fe898.jpg&amp;imgrefurl=http://feelslikeburning.com/2006/04/16/reading-ebooks-on-the-nokia-770-with-fbreader/&amp;h=500&amp;w=375&amp;sz=102&amp;hl=en&amp;start=11&amp;um=1&amp;tbnid=eQNHsXYJF7ZeDM:&amp;tbnh=130&amp;tbnw=98&amp;prev=/images?q=ebook+reader&amp;um=1&amp;hl=en&amp;safe=off&amp;rls=com.microsoft:en-us:IE-SearchBox&amp;rlz=1I7GGLD&amp;sa=N" TargetMode="External"/><Relationship Id="rId25" Type="http://schemas.openxmlformats.org/officeDocument/2006/relationships/hyperlink" Target="http://images.google.com/imgres?imgurl=http://www.2dayblog.com/images/2006_september/lg_ebook_reader_1.jpg&amp;imgrefurl=http://www.2dayblog.com/blog/2006/09/20/lg-unveiled-e-book-reader-handset/?lang=en&amp;h=468&amp;w=437&amp;sz=65&amp;hl=en&amp;start=33&amp;um=1&amp;tbnid=f9KHagy8SHu9fM:&amp;tbnh=128&amp;tbnw=120&amp;prev=/images?q=ebook+reader&amp;start=21&amp;ndsp=21&amp;um=1&amp;hl=en&amp;safe=off&amp;rls=com.microsoft:en-us:IE-SearchBox&amp;rlz=1I7GGLD&amp;sa=N" TargetMode="External"/><Relationship Id="rId2" Type="http://schemas.openxmlformats.org/officeDocument/2006/relationships/notesSlide" Target="../notesSlides/notesSlide15.xml"/><Relationship Id="rId16" Type="http://schemas.openxmlformats.org/officeDocument/2006/relationships/image" Target="../media/image11.jpeg"/><Relationship Id="rId20" Type="http://schemas.openxmlformats.org/officeDocument/2006/relationships/image" Target="../media/image13.jpeg"/><Relationship Id="rId29"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hyperlink" Target="http://images.google.com/imgres?imgurl=http://www.pocketpcmag.com/blogs/media/mit_laptop_ebook.jpg&amp;imgrefurl=http://www.pocketpcmag.com/blogs/index.php?cat=211&amp;h=330&amp;w=350&amp;sz=27&amp;hl=en&amp;start=7&amp;um=1&amp;tbnid=38S9o8JHxFNlcM:&amp;tbnh=113&amp;tbnw=120&amp;prev=/images?q=ebook+reader&amp;um=1&amp;hl=en&amp;safe=off&amp;rls=com.microsoft:en-us:IE-SearchBox&amp;rlz=1I7GGLD&amp;sa=N" TargetMode="External"/><Relationship Id="rId24" Type="http://schemas.openxmlformats.org/officeDocument/2006/relationships/image" Target="../media/image15.jpeg"/><Relationship Id="rId5" Type="http://schemas.openxmlformats.org/officeDocument/2006/relationships/hyperlink" Target="http://images.google.com/imgres?imgurl=http://www.engadget.com/media/2006/03/iliad.jpg&amp;imgrefurl=http://www.engadget.com/2006/03/19/irex-reveals-deets-on-its-iliad-ebook-reader/&amp;h=460&amp;w=425&amp;sz=30&amp;hl=en&amp;start=2&amp;um=1&amp;tbnid=-DVwr5OKwXfbZM:&amp;tbnh=128&amp;tbnw=118&amp;prev=/images?q=ebook+reader&amp;um=1&amp;hl=en&amp;safe=off&amp;rls=com.microsoft:en-us:IE-SearchBox&amp;rlz=1I7GGLD&amp;sa=N" TargetMode="External"/><Relationship Id="rId15" Type="http://schemas.openxmlformats.org/officeDocument/2006/relationships/hyperlink" Target="http://images.google.com/imgres?imgurl=http://img.engadget.com/common/images/2239348692524458.JPG?0.33890274212033134&amp;imgrefurl=http://www.engadget.com/2005/07/13/panasonic-shows-off-color-ebook-reader/&amp;h=315&amp;w=225&amp;sz=28&amp;hl=en&amp;start=9&amp;um=1&amp;tbnid=zN-pKvR96kt6wM:&amp;tbnh=117&amp;tbnw=84&amp;prev=/images?q=ebook+reader&amp;um=1&amp;hl=en&amp;safe=off&amp;rls=com.microsoft:en-us:IE-SearchBox&amp;rlz=1I7GGLD&amp;sa=N" TargetMode="External"/><Relationship Id="rId23" Type="http://schemas.openxmlformats.org/officeDocument/2006/relationships/hyperlink" Target="http://images.google.com/imgres?imgurl=http://www.jinke.com.cn/compagesql/upload/propics/spmp00000035.gif&amp;imgrefurl=http://www.mobileread.com/forums/showthread.php?t=5623&amp;h=442&amp;w=450&amp;sz=74&amp;hl=en&amp;start=16&amp;um=1&amp;tbnid=k_mCz4hOSPjQgM:&amp;tbnh=125&amp;tbnw=127&amp;prev=/images?q=ebook+reader&amp;um=1&amp;hl=en&amp;safe=off&amp;rls=com.microsoft:en-us:IE-SearchBox&amp;rlz=1I7GGLD&amp;sa=N" TargetMode="External"/><Relationship Id="rId28" Type="http://schemas.openxmlformats.org/officeDocument/2006/relationships/image" Target="../media/image17.jpeg"/><Relationship Id="rId10" Type="http://schemas.openxmlformats.org/officeDocument/2006/relationships/image" Target="../media/image8.jpeg"/><Relationship Id="rId19" Type="http://schemas.openxmlformats.org/officeDocument/2006/relationships/hyperlink" Target="http://images.google.com/imgres?imgurl=http://www.filamentbooks.com/ebcontent/images/ebook1150.gif&amp;imgrefurl=http://www.filamentbooks.com/ebcontent/devices/1150_monthly.asp&amp;h=317&amp;w=256&amp;sz=44&amp;hl=en&amp;start=12&amp;um=1&amp;tbnid=EMP4r-g7NWM0NM:&amp;tbnh=118&amp;tbnw=95&amp;prev=/images?q=ebook+reader&amp;um=1&amp;hl=en&amp;safe=off&amp;rls=com.microsoft:en-us:IE-SearchBox&amp;rlz=1I7GGLD&amp;sa=N" TargetMode="External"/><Relationship Id="rId4" Type="http://schemas.openxmlformats.org/officeDocument/2006/relationships/image" Target="../media/image5.jpeg"/><Relationship Id="rId9" Type="http://schemas.openxmlformats.org/officeDocument/2006/relationships/hyperlink" Target="http://images.google.com/imgres?imgurl=http://www.gizmodo.com/assets/resources/2006/10/fujitsureader.jpg&amp;imgrefurl=http://gizmodo.com/gadgets/gadgets/fujitsu-demos-its-e+book-reader-that-weighs-only-177g-039-pounds-205321.php&amp;h=437&amp;w=520&amp;sz=54&amp;hl=en&amp;start=4&amp;um=1&amp;tbnid=jCYUvKQcUGJt5M:&amp;tbnh=110&amp;tbnw=131&amp;prev=/images?q=ebook+reader&amp;um=1&amp;hl=en&amp;safe=off&amp;rls=com.microsoft:en-us:IE-SearchBox&amp;rlz=1I7GGLD&amp;sa=N" TargetMode="External"/><Relationship Id="rId14" Type="http://schemas.openxmlformats.org/officeDocument/2006/relationships/image" Target="../media/image10.jpeg"/><Relationship Id="rId22" Type="http://schemas.openxmlformats.org/officeDocument/2006/relationships/image" Target="../media/image14.jpeg"/><Relationship Id="rId27" Type="http://schemas.openxmlformats.org/officeDocument/2006/relationships/hyperlink" Target="http://images.google.com/imgres?imgurl=http://www.iphonesavior.com/images/2007/11/20/swindle_ebook_reader2.jpg&amp;imgrefurl=http://www.iphonesavior.com/swindle-epad-book-reader-.html&amp;h=335&amp;w=500&amp;sz=87&amp;hl=en&amp;start=63&amp;um=1&amp;tbnid=3n20b-k52yhZAM:&amp;tbnh=87&amp;tbnw=130&amp;prev=/images?q=ebook+reader&amp;start=42&amp;ndsp=21&amp;um=1&amp;hl=en&amp;safe=off&amp;rls=com.microsoft:en-us:IE-SearchBox&amp;rlz=1I7GGLD&amp;sa=N" TargetMode="External"/><Relationship Id="rId30"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mailto:mouw@uchicago.edu"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914400"/>
            <a:ext cx="7772400" cy="1470025"/>
          </a:xfrm>
        </p:spPr>
        <p:txBody>
          <a:bodyPr>
            <a:normAutofit/>
          </a:bodyPr>
          <a:lstStyle/>
          <a:p>
            <a:r>
              <a:rPr lang="en-US" dirty="0" smtClean="0"/>
              <a:t>E-books</a:t>
            </a:r>
            <a:br>
              <a:rPr lang="en-US" dirty="0" smtClean="0"/>
            </a:br>
            <a:r>
              <a:rPr lang="en-US" dirty="0" smtClean="0"/>
              <a:t>One librarian’s perspective	</a:t>
            </a:r>
            <a:endParaRPr lang="en-US" strike="sngStrike" dirty="0"/>
          </a:p>
        </p:txBody>
      </p:sp>
      <p:sp>
        <p:nvSpPr>
          <p:cNvPr id="3" name="Subtitle 2"/>
          <p:cNvSpPr>
            <a:spLocks noGrp="1"/>
          </p:cNvSpPr>
          <p:nvPr>
            <p:ph type="subTitle" idx="1"/>
          </p:nvPr>
        </p:nvSpPr>
        <p:spPr>
          <a:xfrm>
            <a:off x="1447800" y="2590800"/>
            <a:ext cx="6400800" cy="1752600"/>
          </a:xfrm>
        </p:spPr>
        <p:txBody>
          <a:bodyPr>
            <a:normAutofit fontScale="85000" lnSpcReduction="20000"/>
          </a:bodyPr>
          <a:lstStyle/>
          <a:p>
            <a:r>
              <a:rPr lang="en-US" dirty="0" smtClean="0"/>
              <a:t>James Mouw</a:t>
            </a:r>
          </a:p>
          <a:p>
            <a:r>
              <a:rPr lang="en-US" dirty="0" smtClean="0"/>
              <a:t>Director of Technical and Electronic Services</a:t>
            </a:r>
          </a:p>
          <a:p>
            <a:r>
              <a:rPr lang="en-US" dirty="0" smtClean="0"/>
              <a:t>The University of Chicago Library</a:t>
            </a:r>
          </a:p>
          <a:p>
            <a:r>
              <a:rPr lang="en-US" dirty="0" smtClean="0">
                <a:hlinkClick r:id="rId3"/>
              </a:rPr>
              <a:t>mouw@uchicago.edu</a:t>
            </a:r>
            <a:r>
              <a:rPr lang="en-US" dirty="0" smtClean="0"/>
              <a:t>	</a:t>
            </a:r>
            <a:endParaRPr lang="en-US" dirty="0"/>
          </a:p>
        </p:txBody>
      </p:sp>
      <p:pic>
        <p:nvPicPr>
          <p:cNvPr id="9217" name="Picture 1"/>
          <p:cNvPicPr>
            <a:picLocks noChangeAspect="1" noChangeArrowheads="1"/>
          </p:cNvPicPr>
          <p:nvPr/>
        </p:nvPicPr>
        <p:blipFill>
          <a:blip r:embed="rId4"/>
          <a:srcRect/>
          <a:stretch>
            <a:fillRect/>
          </a:stretch>
        </p:blipFill>
        <p:spPr bwMode="auto">
          <a:xfrm>
            <a:off x="2057400" y="4876800"/>
            <a:ext cx="4572000" cy="129822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Joe and Rika Mansueto Library</a:t>
            </a:r>
            <a:endParaRPr lang="en-US" dirty="0"/>
          </a:p>
        </p:txBody>
      </p:sp>
      <p:pic>
        <p:nvPicPr>
          <p:cNvPr id="4" name="Content Placeholder 3" descr="slide_2_cross_section[1].jpg"/>
          <p:cNvPicPr>
            <a:picLocks noGrp="1" noChangeAspect="1"/>
          </p:cNvPicPr>
          <p:nvPr>
            <p:ph idx="1"/>
          </p:nvPr>
        </p:nvPicPr>
        <p:blipFill>
          <a:blip r:embed="rId3"/>
          <a:stretch>
            <a:fillRect/>
          </a:stretch>
        </p:blipFill>
        <p:spPr>
          <a:xfrm>
            <a:off x="2286000" y="2262981"/>
            <a:ext cx="4572000" cy="3200400"/>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Agenda</a:t>
            </a:r>
            <a:endParaRPr lang="en-US" dirty="0"/>
          </a:p>
        </p:txBody>
      </p:sp>
      <p:sp>
        <p:nvSpPr>
          <p:cNvPr id="3" name="Content Placeholder 2"/>
          <p:cNvSpPr>
            <a:spLocks noGrp="1"/>
          </p:cNvSpPr>
          <p:nvPr>
            <p:ph idx="1"/>
          </p:nvPr>
        </p:nvSpPr>
        <p:spPr/>
        <p:txBody>
          <a:bodyPr>
            <a:normAutofit/>
          </a:bodyPr>
          <a:lstStyle/>
          <a:p>
            <a:r>
              <a:rPr lang="en-US" dirty="0" smtClean="0"/>
              <a:t>How </a:t>
            </a:r>
            <a:r>
              <a:rPr lang="en-US" dirty="0" smtClean="0"/>
              <a:t>we spend our budget</a:t>
            </a:r>
          </a:p>
          <a:p>
            <a:r>
              <a:rPr lang="en-US" dirty="0" smtClean="0"/>
              <a:t>Not all e-books are created </a:t>
            </a:r>
            <a:r>
              <a:rPr lang="en-US" dirty="0" smtClean="0"/>
              <a:t>equal – and usage reflects that</a:t>
            </a:r>
            <a:endParaRPr lang="en-US" dirty="0" smtClean="0"/>
          </a:p>
          <a:p>
            <a:r>
              <a:rPr lang="en-US" dirty="0" smtClean="0"/>
              <a:t>How </a:t>
            </a:r>
            <a:r>
              <a:rPr lang="en-US" dirty="0" smtClean="0"/>
              <a:t>this affects print purchasing and usage</a:t>
            </a:r>
          </a:p>
          <a:p>
            <a:r>
              <a:rPr lang="en-US" dirty="0" smtClean="0"/>
              <a:t>Role of various readers/delivery platforms</a:t>
            </a:r>
          </a:p>
          <a:p>
            <a:r>
              <a:rPr lang="en-US" dirty="0" smtClean="0"/>
              <a:t>Discoverability and partnerships</a:t>
            </a:r>
          </a:p>
          <a:p>
            <a:r>
              <a:rPr lang="en-US" dirty="0" smtClean="0"/>
              <a:t>New emphasis on ROI</a:t>
            </a:r>
          </a:p>
          <a:p>
            <a:pPr>
              <a:buNone/>
            </a:pPr>
            <a:endParaRPr lang="en-US" dirty="0"/>
          </a:p>
          <a:p>
            <a:pPr>
              <a:buNone/>
            </a:pPr>
            <a:endParaRPr lang="en-US" dirty="0" smtClean="0"/>
          </a:p>
          <a:p>
            <a:pPr>
              <a:buNone/>
            </a:pPr>
            <a:endParaRPr lang="en-US" dirty="0" smtClean="0"/>
          </a:p>
          <a:p>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allocation</a:t>
            </a:r>
            <a:endParaRPr lang="en-US" dirty="0"/>
          </a:p>
        </p:txBody>
      </p:sp>
      <p:graphicFrame>
        <p:nvGraphicFramePr>
          <p:cNvPr id="1026" name="Object 2"/>
          <p:cNvGraphicFramePr>
            <a:graphicFrameLocks noChangeAspect="1"/>
          </p:cNvGraphicFramePr>
          <p:nvPr>
            <p:ph idx="1"/>
          </p:nvPr>
        </p:nvGraphicFramePr>
        <p:xfrm>
          <a:off x="714375" y="1829594"/>
          <a:ext cx="7715250" cy="4067175"/>
        </p:xfrm>
        <a:graphic>
          <a:graphicData uri="http://schemas.openxmlformats.org/presentationml/2006/ole">
            <p:oleObj spid="_x0000_s1026" name="Chart" r:id="rId4" imgW="7715464" imgH="4067008" progId="MSGraph.Chart.8">
              <p:embed followColorScheme="full"/>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Gartner Hype Cycle</a:t>
            </a:r>
            <a:endParaRPr lang="en-US" dirty="0"/>
          </a:p>
        </p:txBody>
      </p:sp>
      <p:pic>
        <p:nvPicPr>
          <p:cNvPr id="4" name="Content Placeholder 3" descr="Gartner%20Hype%20Cycle.jpg"/>
          <p:cNvPicPr>
            <a:picLocks noGrp="1" noChangeAspect="1"/>
          </p:cNvPicPr>
          <p:nvPr>
            <p:ph idx="1"/>
          </p:nvPr>
        </p:nvPicPr>
        <p:blipFill>
          <a:blip r:embed="rId3"/>
          <a:stretch>
            <a:fillRect/>
          </a:stretch>
        </p:blipFill>
        <p:spPr>
          <a:xfrm>
            <a:off x="2032000" y="2212181"/>
            <a:ext cx="5080000" cy="3302000"/>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e-books</a:t>
            </a:r>
            <a:endParaRPr lang="en-US" dirty="0"/>
          </a:p>
        </p:txBody>
      </p:sp>
      <p:sp>
        <p:nvSpPr>
          <p:cNvPr id="3" name="Content Placeholder 2"/>
          <p:cNvSpPr>
            <a:spLocks noGrp="1"/>
          </p:cNvSpPr>
          <p:nvPr>
            <p:ph idx="1"/>
          </p:nvPr>
        </p:nvSpPr>
        <p:spPr/>
        <p:txBody>
          <a:bodyPr>
            <a:normAutofit/>
          </a:bodyPr>
          <a:lstStyle/>
          <a:p>
            <a:r>
              <a:rPr lang="en-US" dirty="0" smtClean="0"/>
              <a:t>Scholarly Monographs – OSO, Cambridge, etc.</a:t>
            </a:r>
          </a:p>
          <a:p>
            <a:r>
              <a:rPr lang="en-US" dirty="0" smtClean="0"/>
              <a:t>Aggregators – Netlibrary, Ebrary, etc.</a:t>
            </a:r>
          </a:p>
          <a:p>
            <a:r>
              <a:rPr lang="en-US" dirty="0" smtClean="0"/>
              <a:t>STM – Springer, Wiley, T&amp;F, etc.</a:t>
            </a:r>
          </a:p>
          <a:p>
            <a:r>
              <a:rPr lang="en-US" dirty="0" smtClean="0"/>
              <a:t>Technical – Safari</a:t>
            </a:r>
          </a:p>
          <a:p>
            <a:r>
              <a:rPr lang="en-US" dirty="0" smtClean="0"/>
              <a:t>Major reference works – Credo, ORO, Gale</a:t>
            </a:r>
          </a:p>
          <a:p>
            <a:pPr>
              <a:buNone/>
            </a:pPr>
            <a:endParaRPr lang="en-US" dirty="0" smtClean="0"/>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Scholarly Monographs</a:t>
            </a:r>
            <a:endParaRPr lang="en-US" dirty="0"/>
          </a:p>
        </p:txBody>
      </p:sp>
      <p:sp>
        <p:nvSpPr>
          <p:cNvPr id="3" name="Content Placeholder 2"/>
          <p:cNvSpPr>
            <a:spLocks noGrp="1"/>
          </p:cNvSpPr>
          <p:nvPr>
            <p:ph idx="1"/>
          </p:nvPr>
        </p:nvSpPr>
        <p:spPr>
          <a:xfrm>
            <a:off x="381000" y="1143000"/>
            <a:ext cx="8229600" cy="4525963"/>
          </a:xfrm>
        </p:spPr>
        <p:txBody>
          <a:bodyPr>
            <a:normAutofit fontScale="70000" lnSpcReduction="20000"/>
          </a:bodyPr>
          <a:lstStyle/>
          <a:p>
            <a:pPr algn="ctr">
              <a:buNone/>
            </a:pPr>
            <a:r>
              <a:rPr lang="en-US" dirty="0" smtClean="0"/>
              <a:t>Oxford Scholarship Online</a:t>
            </a:r>
          </a:p>
          <a:p>
            <a:r>
              <a:rPr lang="en-US" sz="3600" dirty="0" smtClean="0"/>
              <a:t>Electronic version</a:t>
            </a:r>
          </a:p>
          <a:p>
            <a:pPr lvl="1"/>
            <a:r>
              <a:rPr lang="en-US" sz="3600" dirty="0" smtClean="0"/>
              <a:t>2,765 titles currently purchased</a:t>
            </a:r>
          </a:p>
          <a:p>
            <a:pPr lvl="1"/>
            <a:r>
              <a:rPr lang="en-US" sz="3600" dirty="0" smtClean="0"/>
              <a:t>~20,000 uses per year</a:t>
            </a:r>
          </a:p>
          <a:p>
            <a:pPr lvl="1"/>
            <a:r>
              <a:rPr lang="en-US" sz="3600" dirty="0" smtClean="0">
                <a:solidFill>
                  <a:srgbClr val="00B050"/>
                </a:solidFill>
              </a:rPr>
              <a:t>17 uses per title on average per year</a:t>
            </a:r>
          </a:p>
          <a:p>
            <a:r>
              <a:rPr lang="en-US" sz="3600" dirty="0" smtClean="0"/>
              <a:t>Print collection of same titles</a:t>
            </a:r>
          </a:p>
          <a:p>
            <a:pPr lvl="1"/>
            <a:r>
              <a:rPr lang="en-US" sz="3600" dirty="0" smtClean="0"/>
              <a:t>2,381 titles in collection</a:t>
            </a:r>
          </a:p>
          <a:p>
            <a:pPr lvl="1"/>
            <a:r>
              <a:rPr lang="en-US" sz="3600" dirty="0" smtClean="0">
                <a:solidFill>
                  <a:srgbClr val="00B050"/>
                </a:solidFill>
              </a:rPr>
              <a:t>.43 average circulations per title per year – 10 titles more than 50</a:t>
            </a:r>
          </a:p>
          <a:p>
            <a:pPr lvl="1"/>
            <a:r>
              <a:rPr lang="en-US" sz="3600" dirty="0" smtClean="0">
                <a:solidFill>
                  <a:srgbClr val="00B050"/>
                </a:solidFill>
              </a:rPr>
              <a:t>3.81 circulations over lifetime in collection</a:t>
            </a:r>
          </a:p>
          <a:p>
            <a:r>
              <a:rPr lang="en-US" sz="3600" dirty="0" smtClean="0">
                <a:solidFill>
                  <a:srgbClr val="FF0000"/>
                </a:solidFill>
              </a:rPr>
              <a:t>Average title used 34 times more frequently online than circulated to a patron</a:t>
            </a:r>
          </a:p>
          <a:p>
            <a:pPr lvl="1"/>
            <a:endParaRPr lang="en-US" dirty="0" smtClean="0"/>
          </a:p>
          <a:p>
            <a:pPr algn="ctr">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dirty="0" smtClean="0"/>
              <a:t>Aggregator Titles</a:t>
            </a:r>
            <a:endParaRPr lang="en-US" dirty="0"/>
          </a:p>
        </p:txBody>
      </p:sp>
      <p:sp>
        <p:nvSpPr>
          <p:cNvPr id="3" name="Content Placeholder 2"/>
          <p:cNvSpPr>
            <a:spLocks noGrp="1"/>
          </p:cNvSpPr>
          <p:nvPr>
            <p:ph idx="1"/>
          </p:nvPr>
        </p:nvSpPr>
        <p:spPr>
          <a:xfrm>
            <a:off x="381000" y="1143000"/>
            <a:ext cx="8229600" cy="4525963"/>
          </a:xfrm>
        </p:spPr>
        <p:txBody>
          <a:bodyPr/>
          <a:lstStyle/>
          <a:p>
            <a:pPr algn="ctr">
              <a:buNone/>
            </a:pPr>
            <a:r>
              <a:rPr lang="en-US" dirty="0" smtClean="0"/>
              <a:t>NetLibrary</a:t>
            </a:r>
          </a:p>
          <a:p>
            <a:pPr algn="ctr">
              <a:buNone/>
            </a:pPr>
            <a:endParaRPr lang="en-US" dirty="0" smtClean="0"/>
          </a:p>
          <a:p>
            <a:pPr algn="ctr">
              <a:buNone/>
            </a:pPr>
            <a:endParaRPr lang="en-US" dirty="0" smtClean="0"/>
          </a:p>
          <a:p>
            <a:pPr algn="ctr">
              <a:buNone/>
            </a:pPr>
            <a:endParaRPr lang="en-US" dirty="0" smtClean="0"/>
          </a:p>
          <a:p>
            <a:pPr algn="ctr">
              <a:buNone/>
            </a:pPr>
            <a:endParaRPr lang="en-US" dirty="0" smtClean="0"/>
          </a:p>
          <a:p>
            <a:pPr algn="ctr">
              <a:buNone/>
            </a:pPr>
            <a:r>
              <a:rPr lang="en-US" dirty="0" smtClean="0"/>
              <a:t>Dual holdings – n=3,278 </a:t>
            </a:r>
          </a:p>
          <a:p>
            <a:pPr algn="ctr">
              <a:buNone/>
            </a:pPr>
            <a:endParaRPr lang="en-US" dirty="0" smtClean="0"/>
          </a:p>
          <a:p>
            <a:pPr algn="ctr">
              <a:buNone/>
            </a:pPr>
            <a:endParaRPr lang="en-US" dirty="0" smtClean="0"/>
          </a:p>
          <a:p>
            <a:pPr algn="ctr">
              <a:buNone/>
            </a:pPr>
            <a:endParaRPr lang="en-US" dirty="0" smtClean="0"/>
          </a:p>
          <a:p>
            <a:pPr algn="ctr">
              <a:buNone/>
            </a:pPr>
            <a:endParaRPr lang="en-US" dirty="0"/>
          </a:p>
        </p:txBody>
      </p:sp>
      <p:graphicFrame>
        <p:nvGraphicFramePr>
          <p:cNvPr id="4" name="Table 3"/>
          <p:cNvGraphicFramePr>
            <a:graphicFrameLocks noGrp="1"/>
          </p:cNvGraphicFramePr>
          <p:nvPr/>
        </p:nvGraphicFramePr>
        <p:xfrm>
          <a:off x="1524000" y="1676400"/>
          <a:ext cx="6096000" cy="2219960"/>
        </p:xfrm>
        <a:graphic>
          <a:graphicData uri="http://schemas.openxmlformats.org/drawingml/2006/table">
            <a:tbl>
              <a:tblPr firstRow="1" bandRow="1">
                <a:tableStyleId>{0505E3EF-67EA-436B-97B2-0124C06EBD24}</a:tableStyleId>
              </a:tblPr>
              <a:tblGrid>
                <a:gridCol w="3048000"/>
                <a:gridCol w="3048000"/>
              </a:tblGrid>
              <a:tr h="370840">
                <a:tc>
                  <a:txBody>
                    <a:bodyPr/>
                    <a:lstStyle/>
                    <a:p>
                      <a:r>
                        <a:rPr lang="en-US" dirty="0" smtClean="0"/>
                        <a:t>Titles in</a:t>
                      </a:r>
                      <a:r>
                        <a:rPr lang="en-US" baseline="0" dirty="0" smtClean="0"/>
                        <a:t> Chicago Set</a:t>
                      </a:r>
                      <a:endParaRPr lang="en-US" dirty="0"/>
                    </a:p>
                  </a:txBody>
                  <a:tcPr/>
                </a:tc>
                <a:tc>
                  <a:txBody>
                    <a:bodyPr/>
                    <a:lstStyle/>
                    <a:p>
                      <a:r>
                        <a:rPr lang="en-US" dirty="0" smtClean="0"/>
                        <a:t>6,172</a:t>
                      </a:r>
                      <a:endParaRPr lang="en-US" dirty="0"/>
                    </a:p>
                  </a:txBody>
                  <a:tcPr/>
                </a:tc>
              </a:tr>
              <a:tr h="370840">
                <a:tc>
                  <a:txBody>
                    <a:bodyPr/>
                    <a:lstStyle/>
                    <a:p>
                      <a:r>
                        <a:rPr lang="en-US" b="1" dirty="0" smtClean="0"/>
                        <a:t>Use in 2008</a:t>
                      </a:r>
                      <a:endParaRPr lang="en-US" b="1" dirty="0"/>
                    </a:p>
                  </a:txBody>
                  <a:tcPr/>
                </a:tc>
                <a:tc>
                  <a:txBody>
                    <a:bodyPr/>
                    <a:lstStyle/>
                    <a:p>
                      <a:r>
                        <a:rPr lang="en-US" b="1" dirty="0" smtClean="0"/>
                        <a:t>52,367</a:t>
                      </a:r>
                      <a:endParaRPr lang="en-US" b="1" dirty="0"/>
                    </a:p>
                  </a:txBody>
                  <a:tcPr/>
                </a:tc>
              </a:tr>
              <a:tr h="370840">
                <a:tc>
                  <a:txBody>
                    <a:bodyPr/>
                    <a:lstStyle/>
                    <a:p>
                      <a:r>
                        <a:rPr lang="en-US" b="1" dirty="0" smtClean="0"/>
                        <a:t>Used 100+</a:t>
                      </a:r>
                      <a:r>
                        <a:rPr lang="en-US" b="1" baseline="0" dirty="0" smtClean="0"/>
                        <a:t> Times</a:t>
                      </a:r>
                      <a:endParaRPr lang="en-US" b="1" dirty="0"/>
                    </a:p>
                  </a:txBody>
                  <a:tcPr/>
                </a:tc>
                <a:tc>
                  <a:txBody>
                    <a:bodyPr/>
                    <a:lstStyle/>
                    <a:p>
                      <a:r>
                        <a:rPr lang="en-US" b="1" dirty="0" smtClean="0"/>
                        <a:t>79</a:t>
                      </a:r>
                      <a:endParaRPr lang="en-US" b="1" dirty="0"/>
                    </a:p>
                  </a:txBody>
                  <a:tcPr/>
                </a:tc>
              </a:tr>
              <a:tr h="370840">
                <a:tc>
                  <a:txBody>
                    <a:bodyPr/>
                    <a:lstStyle/>
                    <a:p>
                      <a:r>
                        <a:rPr lang="en-US" b="1" dirty="0" smtClean="0"/>
                        <a:t>Used 10-99</a:t>
                      </a:r>
                      <a:r>
                        <a:rPr lang="en-US" b="1" baseline="0" dirty="0" smtClean="0"/>
                        <a:t> Times</a:t>
                      </a:r>
                      <a:endParaRPr lang="en-US" b="1" dirty="0"/>
                    </a:p>
                  </a:txBody>
                  <a:tcPr/>
                </a:tc>
                <a:tc>
                  <a:txBody>
                    <a:bodyPr/>
                    <a:lstStyle/>
                    <a:p>
                      <a:r>
                        <a:rPr lang="en-US" b="1" dirty="0" smtClean="0"/>
                        <a:t>1,073</a:t>
                      </a:r>
                      <a:endParaRPr lang="en-US" b="1" dirty="0"/>
                    </a:p>
                  </a:txBody>
                  <a:tcPr/>
                </a:tc>
              </a:tr>
              <a:tr h="193040">
                <a:tc>
                  <a:txBody>
                    <a:bodyPr/>
                    <a:lstStyle/>
                    <a:p>
                      <a:r>
                        <a:rPr lang="en-US" b="1" dirty="0" smtClean="0"/>
                        <a:t>Not</a:t>
                      </a:r>
                      <a:r>
                        <a:rPr lang="en-US" b="1" baseline="0" dirty="0" smtClean="0"/>
                        <a:t> used</a:t>
                      </a:r>
                      <a:endParaRPr lang="en-US" b="1" dirty="0"/>
                    </a:p>
                  </a:txBody>
                  <a:tcPr/>
                </a:tc>
                <a:tc>
                  <a:txBody>
                    <a:bodyPr/>
                    <a:lstStyle/>
                    <a:p>
                      <a:r>
                        <a:rPr lang="en-US" b="1" dirty="0" smtClean="0"/>
                        <a:t>1,611</a:t>
                      </a:r>
                      <a:endParaRPr lang="en-US" b="1" dirty="0"/>
                    </a:p>
                  </a:txBody>
                  <a:tcPr/>
                </a:tc>
              </a:tr>
              <a:tr h="370840">
                <a:tc>
                  <a:txBody>
                    <a:bodyPr/>
                    <a:lstStyle/>
                    <a:p>
                      <a:r>
                        <a:rPr lang="en-US" b="1" dirty="0" smtClean="0"/>
                        <a:t>Average use per title</a:t>
                      </a:r>
                      <a:endParaRPr lang="en-US" b="1" dirty="0"/>
                    </a:p>
                  </a:txBody>
                  <a:tcPr/>
                </a:tc>
                <a:tc>
                  <a:txBody>
                    <a:bodyPr/>
                    <a:lstStyle/>
                    <a:p>
                      <a:r>
                        <a:rPr lang="en-US" b="1" dirty="0" smtClean="0"/>
                        <a:t>8.48 #1=Freakonomics (779)</a:t>
                      </a:r>
                      <a:endParaRPr lang="en-US" b="1" dirty="0"/>
                    </a:p>
                  </a:txBody>
                  <a:tcPr/>
                </a:tc>
              </a:tr>
            </a:tbl>
          </a:graphicData>
        </a:graphic>
      </p:graphicFrame>
      <p:graphicFrame>
        <p:nvGraphicFramePr>
          <p:cNvPr id="6" name="Table 5"/>
          <p:cNvGraphicFramePr>
            <a:graphicFrameLocks noGrp="1"/>
          </p:cNvGraphicFramePr>
          <p:nvPr/>
        </p:nvGraphicFramePr>
        <p:xfrm>
          <a:off x="1524000" y="4648200"/>
          <a:ext cx="6096000" cy="1478280"/>
        </p:xfrm>
        <a:graphic>
          <a:graphicData uri="http://schemas.openxmlformats.org/drawingml/2006/table">
            <a:tbl>
              <a:tblPr firstRow="1" bandRow="1">
                <a:tableStyleId>{0505E3EF-67EA-436B-97B2-0124C06EBD24}</a:tableStyleId>
              </a:tblPr>
              <a:tblGrid>
                <a:gridCol w="3048000"/>
                <a:gridCol w="3048000"/>
              </a:tblGrid>
              <a:tr h="381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No use of print or online</a:t>
                      </a:r>
                      <a:endParaRPr lang="en-US" dirty="0"/>
                    </a:p>
                  </a:txBody>
                  <a:tcPr/>
                </a:tc>
                <a:tc>
                  <a:txBody>
                    <a:bodyPr/>
                    <a:lstStyle/>
                    <a:p>
                      <a:r>
                        <a:rPr lang="en-US" dirty="0" smtClean="0"/>
                        <a:t>473</a:t>
                      </a:r>
                      <a:endParaRPr lang="en-US" dirty="0"/>
                    </a:p>
                  </a:txBody>
                  <a:tcPr/>
                </a:tc>
              </a:tr>
              <a:tr h="322470">
                <a:tc>
                  <a:txBody>
                    <a:bodyPr/>
                    <a:lstStyle/>
                    <a:p>
                      <a:r>
                        <a:rPr lang="en-US" b="1" dirty="0" smtClean="0"/>
                        <a:t>At least one use in both</a:t>
                      </a:r>
                      <a:endParaRPr lang="en-US" b="1" dirty="0"/>
                    </a:p>
                  </a:txBody>
                  <a:tcPr/>
                </a:tc>
                <a:tc>
                  <a:txBody>
                    <a:bodyPr/>
                    <a:lstStyle/>
                    <a:p>
                      <a:r>
                        <a:rPr lang="en-US" b="1" dirty="0" smtClean="0"/>
                        <a:t>1,198</a:t>
                      </a:r>
                      <a:endParaRPr lang="en-US" b="1" dirty="0"/>
                    </a:p>
                  </a:txBody>
                  <a:tcPr/>
                </a:tc>
              </a:tr>
              <a:tr h="322470">
                <a:tc>
                  <a:txBody>
                    <a:bodyPr/>
                    <a:lstStyle/>
                    <a:p>
                      <a:r>
                        <a:rPr lang="en-US" b="1" dirty="0" smtClean="0"/>
                        <a:t>Used in print but not online</a:t>
                      </a:r>
                      <a:endParaRPr lang="en-US" b="1" dirty="0"/>
                    </a:p>
                  </a:txBody>
                  <a:tcPr/>
                </a:tc>
                <a:tc>
                  <a:txBody>
                    <a:bodyPr/>
                    <a:lstStyle/>
                    <a:p>
                      <a:r>
                        <a:rPr lang="en-US" b="1" dirty="0" smtClean="0"/>
                        <a:t>356</a:t>
                      </a:r>
                      <a:endParaRPr lang="en-US" b="1" dirty="0"/>
                    </a:p>
                  </a:txBody>
                  <a:tcPr/>
                </a:tc>
              </a:tr>
              <a:tr h="322470">
                <a:tc>
                  <a:txBody>
                    <a:bodyPr/>
                    <a:lstStyle/>
                    <a:p>
                      <a:r>
                        <a:rPr lang="en-US" b="1" dirty="0" smtClean="0"/>
                        <a:t>Used</a:t>
                      </a:r>
                      <a:r>
                        <a:rPr lang="en-US" b="1" baseline="0" dirty="0" smtClean="0"/>
                        <a:t> online but not in print</a:t>
                      </a:r>
                      <a:endParaRPr lang="en-US" b="1" dirty="0"/>
                    </a:p>
                  </a:txBody>
                  <a:tcPr/>
                </a:tc>
                <a:tc>
                  <a:txBody>
                    <a:bodyPr/>
                    <a:lstStyle/>
                    <a:p>
                      <a:r>
                        <a:rPr lang="en-US" b="1" dirty="0" smtClean="0"/>
                        <a:t>1,260</a:t>
                      </a:r>
                      <a:endParaRPr lang="en-US" b="1" dirty="0"/>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STM</a:t>
            </a:r>
            <a:endParaRPr lang="en-US" dirty="0"/>
          </a:p>
        </p:txBody>
      </p:sp>
      <p:sp>
        <p:nvSpPr>
          <p:cNvPr id="3" name="Content Placeholder 2"/>
          <p:cNvSpPr>
            <a:spLocks noGrp="1"/>
          </p:cNvSpPr>
          <p:nvPr>
            <p:ph idx="1"/>
          </p:nvPr>
        </p:nvSpPr>
        <p:spPr/>
        <p:txBody>
          <a:bodyPr/>
          <a:lstStyle/>
          <a:p>
            <a:pPr algn="ctr">
              <a:buNone/>
            </a:pPr>
            <a:r>
              <a:rPr lang="en-US" dirty="0" smtClean="0"/>
              <a:t>Springer E-Books</a:t>
            </a:r>
          </a:p>
          <a:p>
            <a:pPr algn="ctr">
              <a:buNone/>
            </a:pPr>
            <a:endParaRPr lang="en-US" dirty="0"/>
          </a:p>
        </p:txBody>
      </p:sp>
      <p:graphicFrame>
        <p:nvGraphicFramePr>
          <p:cNvPr id="4" name="Chart 3"/>
          <p:cNvGraphicFramePr/>
          <p:nvPr/>
        </p:nvGraphicFramePr>
        <p:xfrm>
          <a:off x="2209800" y="2362200"/>
          <a:ext cx="5867400" cy="4038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Technical Books</a:t>
            </a:r>
            <a:endParaRPr lang="en-US" dirty="0"/>
          </a:p>
        </p:txBody>
      </p:sp>
      <p:sp>
        <p:nvSpPr>
          <p:cNvPr id="3" name="Content Placeholder 2"/>
          <p:cNvSpPr>
            <a:spLocks noGrp="1"/>
          </p:cNvSpPr>
          <p:nvPr>
            <p:ph idx="1"/>
          </p:nvPr>
        </p:nvSpPr>
        <p:spPr/>
        <p:txBody>
          <a:bodyPr/>
          <a:lstStyle/>
          <a:p>
            <a:pPr algn="ctr">
              <a:buNone/>
            </a:pPr>
            <a:r>
              <a:rPr lang="en-US" dirty="0" smtClean="0"/>
              <a:t>Safari Books Online</a:t>
            </a:r>
          </a:p>
          <a:p>
            <a:r>
              <a:rPr lang="en-US" dirty="0" smtClean="0"/>
              <a:t>1,143 titles in e-collection</a:t>
            </a:r>
          </a:p>
          <a:p>
            <a:r>
              <a:rPr lang="en-US" dirty="0" smtClean="0"/>
              <a:t>26,201 uses in 2008</a:t>
            </a:r>
          </a:p>
          <a:p>
            <a:r>
              <a:rPr lang="en-US" dirty="0" smtClean="0"/>
              <a:t>23 uses per title</a:t>
            </a:r>
          </a:p>
          <a:p>
            <a:r>
              <a:rPr lang="en-US" dirty="0" smtClean="0"/>
              <a:t>Top 2 = 10% of use (Learning PERL 2 editions)</a:t>
            </a:r>
          </a:p>
          <a:p>
            <a:r>
              <a:rPr lang="en-US" dirty="0" smtClean="0"/>
              <a:t>Top 25 = 50% of use</a:t>
            </a:r>
          </a:p>
          <a:p>
            <a:pPr algn="ctr">
              <a:buNone/>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Reference Works</a:t>
            </a:r>
            <a:endParaRPr lang="en-US" dirty="0"/>
          </a:p>
        </p:txBody>
      </p:sp>
      <p:sp>
        <p:nvSpPr>
          <p:cNvPr id="3" name="Content Placeholder 2"/>
          <p:cNvSpPr>
            <a:spLocks noGrp="1"/>
          </p:cNvSpPr>
          <p:nvPr>
            <p:ph idx="1"/>
          </p:nvPr>
        </p:nvSpPr>
        <p:spPr/>
        <p:txBody>
          <a:bodyPr/>
          <a:lstStyle/>
          <a:p>
            <a:pPr algn="ctr">
              <a:buNone/>
            </a:pPr>
            <a:r>
              <a:rPr lang="en-US" dirty="0" smtClean="0"/>
              <a:t>Credo Reference, Oxford Reference Online, Gale</a:t>
            </a:r>
          </a:p>
          <a:p>
            <a:pPr algn="ctr">
              <a:buNone/>
            </a:pPr>
            <a:endParaRPr lang="en-US" dirty="0"/>
          </a:p>
        </p:txBody>
      </p:sp>
      <p:graphicFrame>
        <p:nvGraphicFramePr>
          <p:cNvPr id="4" name="Table 3"/>
          <p:cNvGraphicFramePr>
            <a:graphicFrameLocks noGrp="1"/>
          </p:cNvGraphicFramePr>
          <p:nvPr/>
        </p:nvGraphicFramePr>
        <p:xfrm>
          <a:off x="1295400" y="2590800"/>
          <a:ext cx="6096000" cy="3703090"/>
        </p:xfrm>
        <a:graphic>
          <a:graphicData uri="http://schemas.openxmlformats.org/drawingml/2006/table">
            <a:tbl>
              <a:tblPr firstRow="1" bandRow="1">
                <a:tableStyleId>{F5AB1C69-6EDB-4FF4-983F-18BD219EF322}</a:tableStyleId>
              </a:tblPr>
              <a:tblGrid>
                <a:gridCol w="1600200"/>
                <a:gridCol w="1524000"/>
                <a:gridCol w="1447800"/>
                <a:gridCol w="1524000"/>
              </a:tblGrid>
              <a:tr h="868450">
                <a:tc>
                  <a:txBody>
                    <a:bodyPr/>
                    <a:lstStyle/>
                    <a:p>
                      <a:r>
                        <a:rPr lang="en-US" sz="2400" dirty="0" smtClean="0"/>
                        <a:t>Product</a:t>
                      </a:r>
                      <a:endParaRPr lang="en-US" sz="2400" dirty="0"/>
                    </a:p>
                  </a:txBody>
                  <a:tcPr/>
                </a:tc>
                <a:tc>
                  <a:txBody>
                    <a:bodyPr/>
                    <a:lstStyle/>
                    <a:p>
                      <a:r>
                        <a:rPr lang="en-US" sz="2400" dirty="0" smtClean="0"/>
                        <a:t>Titles Purchased</a:t>
                      </a:r>
                      <a:endParaRPr lang="en-US" sz="2400" dirty="0"/>
                    </a:p>
                  </a:txBody>
                  <a:tcPr/>
                </a:tc>
                <a:tc>
                  <a:txBody>
                    <a:bodyPr/>
                    <a:lstStyle/>
                    <a:p>
                      <a:r>
                        <a:rPr lang="en-US" sz="2400" dirty="0" smtClean="0"/>
                        <a:t>Uses in 2008</a:t>
                      </a:r>
                      <a:endParaRPr lang="en-US" sz="2400" dirty="0"/>
                    </a:p>
                  </a:txBody>
                  <a:tcPr/>
                </a:tc>
                <a:tc>
                  <a:txBody>
                    <a:bodyPr/>
                    <a:lstStyle/>
                    <a:p>
                      <a:r>
                        <a:rPr lang="en-US" sz="2400" dirty="0" smtClean="0"/>
                        <a:t>Average</a:t>
                      </a:r>
                      <a:r>
                        <a:rPr lang="en-US" sz="2400" baseline="0" dirty="0" smtClean="0"/>
                        <a:t> per title</a:t>
                      </a:r>
                      <a:endParaRPr lang="en-US" sz="2400" dirty="0"/>
                    </a:p>
                  </a:txBody>
                  <a:tcPr/>
                </a:tc>
              </a:tr>
              <a:tr h="503150">
                <a:tc>
                  <a:txBody>
                    <a:bodyPr/>
                    <a:lstStyle/>
                    <a:p>
                      <a:r>
                        <a:rPr lang="en-US" sz="2400" dirty="0" smtClean="0"/>
                        <a:t>Credo Reference</a:t>
                      </a:r>
                      <a:endParaRPr lang="en-US" sz="2400" dirty="0"/>
                    </a:p>
                  </a:txBody>
                  <a:tcPr/>
                </a:tc>
                <a:tc>
                  <a:txBody>
                    <a:bodyPr/>
                    <a:lstStyle/>
                    <a:p>
                      <a:r>
                        <a:rPr lang="en-US" sz="2400" dirty="0" smtClean="0"/>
                        <a:t>233</a:t>
                      </a:r>
                      <a:endParaRPr lang="en-US" sz="2400" dirty="0"/>
                    </a:p>
                  </a:txBody>
                  <a:tcPr/>
                </a:tc>
                <a:tc>
                  <a:txBody>
                    <a:bodyPr/>
                    <a:lstStyle/>
                    <a:p>
                      <a:r>
                        <a:rPr lang="en-US" sz="2400" dirty="0" smtClean="0"/>
                        <a:t>3,156</a:t>
                      </a:r>
                      <a:endParaRPr lang="en-US" sz="2400" dirty="0"/>
                    </a:p>
                  </a:txBody>
                  <a:tcPr/>
                </a:tc>
                <a:tc>
                  <a:txBody>
                    <a:bodyPr/>
                    <a:lstStyle/>
                    <a:p>
                      <a:r>
                        <a:rPr lang="en-US" sz="2400" dirty="0" smtClean="0">
                          <a:solidFill>
                            <a:srgbClr val="FF0000"/>
                          </a:solidFill>
                        </a:rPr>
                        <a:t>13.5</a:t>
                      </a:r>
                      <a:endParaRPr lang="en-US" sz="2400" dirty="0">
                        <a:solidFill>
                          <a:srgbClr val="FF0000"/>
                        </a:solidFill>
                      </a:endParaRPr>
                    </a:p>
                  </a:txBody>
                  <a:tcPr/>
                </a:tc>
              </a:tr>
              <a:tr h="868450">
                <a:tc>
                  <a:txBody>
                    <a:bodyPr/>
                    <a:lstStyle/>
                    <a:p>
                      <a:r>
                        <a:rPr lang="en-US" sz="2400" dirty="0" smtClean="0"/>
                        <a:t>Oxford</a:t>
                      </a:r>
                      <a:r>
                        <a:rPr lang="en-US" sz="2400" baseline="0" dirty="0" smtClean="0"/>
                        <a:t> Reference Online</a:t>
                      </a:r>
                      <a:endParaRPr lang="en-US" sz="2400" dirty="0"/>
                    </a:p>
                  </a:txBody>
                  <a:tcPr/>
                </a:tc>
                <a:tc>
                  <a:txBody>
                    <a:bodyPr/>
                    <a:lstStyle/>
                    <a:p>
                      <a:r>
                        <a:rPr lang="en-US" sz="2400" dirty="0" smtClean="0"/>
                        <a:t>215</a:t>
                      </a:r>
                      <a:endParaRPr lang="en-US" sz="2400" dirty="0"/>
                    </a:p>
                  </a:txBody>
                  <a:tcPr/>
                </a:tc>
                <a:tc>
                  <a:txBody>
                    <a:bodyPr/>
                    <a:lstStyle/>
                    <a:p>
                      <a:r>
                        <a:rPr lang="en-US" sz="2400" dirty="0" smtClean="0"/>
                        <a:t>9,413</a:t>
                      </a:r>
                      <a:endParaRPr lang="en-US" sz="2400" dirty="0"/>
                    </a:p>
                  </a:txBody>
                  <a:tcPr/>
                </a:tc>
                <a:tc>
                  <a:txBody>
                    <a:bodyPr/>
                    <a:lstStyle/>
                    <a:p>
                      <a:r>
                        <a:rPr lang="en-US" sz="2400" dirty="0" smtClean="0">
                          <a:solidFill>
                            <a:srgbClr val="FF0000"/>
                          </a:solidFill>
                        </a:rPr>
                        <a:t>43.8</a:t>
                      </a:r>
                      <a:endParaRPr lang="en-US" sz="2400" dirty="0">
                        <a:solidFill>
                          <a:srgbClr val="FF0000"/>
                        </a:solidFill>
                      </a:endParaRPr>
                    </a:p>
                  </a:txBody>
                  <a:tcPr/>
                </a:tc>
              </a:tr>
              <a:tr h="503150">
                <a:tc>
                  <a:txBody>
                    <a:bodyPr/>
                    <a:lstStyle/>
                    <a:p>
                      <a:r>
                        <a:rPr lang="en-US" sz="2400" dirty="0" smtClean="0"/>
                        <a:t>Gale Reference</a:t>
                      </a:r>
                      <a:endParaRPr lang="en-US" sz="2400" dirty="0"/>
                    </a:p>
                  </a:txBody>
                  <a:tcPr/>
                </a:tc>
                <a:tc>
                  <a:txBody>
                    <a:bodyPr/>
                    <a:lstStyle/>
                    <a:p>
                      <a:r>
                        <a:rPr lang="en-US" sz="2400" dirty="0" smtClean="0"/>
                        <a:t>131</a:t>
                      </a:r>
                      <a:endParaRPr lang="en-US" sz="2400" dirty="0"/>
                    </a:p>
                  </a:txBody>
                  <a:tcPr/>
                </a:tc>
                <a:tc>
                  <a:txBody>
                    <a:bodyPr/>
                    <a:lstStyle/>
                    <a:p>
                      <a:r>
                        <a:rPr lang="en-US" sz="2400" dirty="0" smtClean="0"/>
                        <a:t>32,550</a:t>
                      </a:r>
                      <a:endParaRPr lang="en-US" sz="2400" dirty="0"/>
                    </a:p>
                  </a:txBody>
                  <a:tcPr/>
                </a:tc>
                <a:tc>
                  <a:txBody>
                    <a:bodyPr/>
                    <a:lstStyle/>
                    <a:p>
                      <a:r>
                        <a:rPr lang="en-US" sz="2400" dirty="0" smtClean="0">
                          <a:solidFill>
                            <a:srgbClr val="FF0000"/>
                          </a:solidFill>
                        </a:rPr>
                        <a:t>248</a:t>
                      </a:r>
                      <a:endParaRPr lang="en-US" sz="2400" dirty="0">
                        <a:solidFill>
                          <a:srgbClr val="FF0000"/>
                        </a:solidFill>
                      </a:endParaRPr>
                    </a:p>
                  </a:txBody>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Patron Initiated Purchasing</a:t>
            </a:r>
            <a:endParaRPr lang="en-US" dirty="0"/>
          </a:p>
        </p:txBody>
      </p:sp>
      <p:sp>
        <p:nvSpPr>
          <p:cNvPr id="3" name="Content Placeholder 2"/>
          <p:cNvSpPr>
            <a:spLocks noGrp="1"/>
          </p:cNvSpPr>
          <p:nvPr>
            <p:ph idx="1"/>
          </p:nvPr>
        </p:nvSpPr>
        <p:spPr/>
        <p:txBody>
          <a:bodyPr>
            <a:normAutofit lnSpcReduction="10000"/>
          </a:bodyPr>
          <a:lstStyle/>
          <a:p>
            <a:r>
              <a:rPr lang="en-US" dirty="0" smtClean="0"/>
              <a:t>Being widely discussed in library circles. Conflict between:</a:t>
            </a:r>
          </a:p>
          <a:p>
            <a:pPr lvl="1"/>
            <a:r>
              <a:rPr lang="en-US" dirty="0" smtClean="0"/>
              <a:t>Building collections</a:t>
            </a:r>
          </a:p>
          <a:p>
            <a:pPr lvl="1"/>
            <a:r>
              <a:rPr lang="en-US" dirty="0" smtClean="0"/>
              <a:t>Spending money “wisely” as need arises</a:t>
            </a:r>
          </a:p>
          <a:p>
            <a:r>
              <a:rPr lang="en-US" dirty="0" smtClean="0"/>
              <a:t>Assumes availability of the long tail titles</a:t>
            </a:r>
          </a:p>
          <a:p>
            <a:r>
              <a:rPr lang="en-US" dirty="0" smtClean="0"/>
              <a:t>Some libraries spending up to 50% of their monographic money on Patron Initiated Purchasing</a:t>
            </a:r>
          </a:p>
          <a:p>
            <a:r>
              <a:rPr lang="en-US" dirty="0" smtClean="0"/>
              <a:t>Print on Demand models</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Buying a print book vs. buying an e-book</a:t>
            </a:r>
            <a:endParaRPr lang="en-US" dirty="0"/>
          </a:p>
        </p:txBody>
      </p:sp>
      <p:sp>
        <p:nvSpPr>
          <p:cNvPr id="3" name="Content Placeholder 2"/>
          <p:cNvSpPr>
            <a:spLocks noGrp="1"/>
          </p:cNvSpPr>
          <p:nvPr>
            <p:ph idx="1"/>
          </p:nvPr>
        </p:nvSpPr>
        <p:spPr/>
        <p:txBody>
          <a:bodyPr>
            <a:normAutofit/>
          </a:bodyPr>
          <a:lstStyle/>
          <a:p>
            <a:r>
              <a:rPr lang="en-US" dirty="0" smtClean="0"/>
              <a:t>One by one – or brought in via approval plans</a:t>
            </a:r>
          </a:p>
          <a:p>
            <a:pPr lvl="1"/>
            <a:r>
              <a:rPr lang="en-US" dirty="0" smtClean="0"/>
              <a:t>Shelf ready in many cases</a:t>
            </a:r>
          </a:p>
          <a:p>
            <a:pPr lvl="1"/>
            <a:r>
              <a:rPr lang="en-US" dirty="0" smtClean="0"/>
              <a:t>Approval plans finely honed for effortless purchasing</a:t>
            </a:r>
          </a:p>
          <a:p>
            <a:r>
              <a:rPr lang="en-US" dirty="0" smtClean="0"/>
              <a:t>Depend on notification – of both editions at the same time</a:t>
            </a:r>
          </a:p>
          <a:p>
            <a:r>
              <a:rPr lang="en-US" dirty="0" smtClean="0"/>
              <a:t>Different options for buying and distribution streams – one-by-one, aggregators, etc.</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Buying a print book vs. buying an e-book</a:t>
            </a:r>
            <a:endParaRPr lang="en-US" dirty="0"/>
          </a:p>
        </p:txBody>
      </p:sp>
      <p:sp>
        <p:nvSpPr>
          <p:cNvPr id="3" name="Content Placeholder 2"/>
          <p:cNvSpPr>
            <a:spLocks noGrp="1"/>
          </p:cNvSpPr>
          <p:nvPr>
            <p:ph idx="1"/>
          </p:nvPr>
        </p:nvSpPr>
        <p:spPr/>
        <p:txBody>
          <a:bodyPr>
            <a:normAutofit/>
          </a:bodyPr>
          <a:lstStyle/>
          <a:p>
            <a:r>
              <a:rPr lang="en-US" dirty="0" smtClean="0"/>
              <a:t>Subscription or purchase</a:t>
            </a:r>
          </a:p>
          <a:p>
            <a:pPr lvl="1"/>
            <a:r>
              <a:rPr lang="en-US" dirty="0" smtClean="0"/>
              <a:t>Package or Title-by-Title</a:t>
            </a:r>
          </a:p>
          <a:p>
            <a:pPr lvl="1"/>
            <a:r>
              <a:rPr lang="en-US" dirty="0" smtClean="0"/>
              <a:t>Rental? Rent-to-own?</a:t>
            </a:r>
          </a:p>
          <a:p>
            <a:pPr lvl="1"/>
            <a:r>
              <a:rPr lang="en-US" dirty="0" smtClean="0"/>
              <a:t>Purchase on Demand – with preloaded records</a:t>
            </a:r>
          </a:p>
          <a:p>
            <a:pPr lvl="1"/>
            <a:r>
              <a:rPr lang="en-US" dirty="0" smtClean="0"/>
              <a:t>Bundling with print – what if not purchased at the same time?</a:t>
            </a:r>
          </a:p>
          <a:p>
            <a:pPr lvl="1"/>
            <a:r>
              <a:rPr lang="en-US" dirty="0" smtClean="0"/>
              <a:t>Consortial “sharing” of single copies</a:t>
            </a:r>
          </a:p>
          <a:p>
            <a:r>
              <a:rPr lang="en-US" dirty="0" smtClean="0"/>
              <a:t>Interlibrary Loan</a:t>
            </a: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r>
              <a:rPr lang="en-US" sz="4000" dirty="0" smtClean="0"/>
              <a:t>Content must be available where our patrons want to use it.</a:t>
            </a:r>
            <a:endParaRPr lang="en-US" sz="4000" dirty="0"/>
          </a:p>
        </p:txBody>
      </p:sp>
      <p:sp>
        <p:nvSpPr>
          <p:cNvPr id="7171" name="Rectangle 3"/>
          <p:cNvSpPr>
            <a:spLocks noGrp="1" noChangeArrowheads="1"/>
          </p:cNvSpPr>
          <p:nvPr>
            <p:ph type="body" idx="1"/>
          </p:nvPr>
        </p:nvSpPr>
        <p:spPr/>
        <p:txBody>
          <a:bodyPr/>
          <a:lstStyle/>
          <a:p>
            <a:endParaRPr lang="en-US" dirty="0"/>
          </a:p>
        </p:txBody>
      </p:sp>
      <p:pic>
        <p:nvPicPr>
          <p:cNvPr id="7173" name="Picture 5" descr="ebookreader">
            <a:hlinkClick r:id="rId3"/>
          </p:cNvPr>
          <p:cNvPicPr>
            <a:picLocks noChangeAspect="1" noChangeArrowheads="1"/>
          </p:cNvPicPr>
          <p:nvPr/>
        </p:nvPicPr>
        <p:blipFill>
          <a:blip r:embed="rId4"/>
          <a:srcRect/>
          <a:stretch>
            <a:fillRect/>
          </a:stretch>
        </p:blipFill>
        <p:spPr bwMode="auto">
          <a:xfrm>
            <a:off x="2057400" y="2286000"/>
            <a:ext cx="838200" cy="819150"/>
          </a:xfrm>
          <a:prstGeom prst="rect">
            <a:avLst/>
          </a:prstGeom>
          <a:noFill/>
        </p:spPr>
      </p:pic>
      <p:pic>
        <p:nvPicPr>
          <p:cNvPr id="7175" name="Picture 7" descr="iliad">
            <a:hlinkClick r:id="rId5"/>
          </p:cNvPr>
          <p:cNvPicPr>
            <a:picLocks noChangeAspect="1" noChangeArrowheads="1"/>
          </p:cNvPicPr>
          <p:nvPr/>
        </p:nvPicPr>
        <p:blipFill>
          <a:blip r:embed="rId6"/>
          <a:srcRect/>
          <a:stretch>
            <a:fillRect/>
          </a:stretch>
        </p:blipFill>
        <p:spPr bwMode="auto">
          <a:xfrm>
            <a:off x="3048000" y="2590800"/>
            <a:ext cx="1123950" cy="1219200"/>
          </a:xfrm>
          <a:prstGeom prst="rect">
            <a:avLst/>
          </a:prstGeom>
          <a:noFill/>
        </p:spPr>
      </p:pic>
      <p:pic>
        <p:nvPicPr>
          <p:cNvPr id="7177" name="Picture 9" descr="itablet">
            <a:hlinkClick r:id="rId7"/>
          </p:cNvPr>
          <p:cNvPicPr>
            <a:picLocks noChangeAspect="1" noChangeArrowheads="1"/>
          </p:cNvPicPr>
          <p:nvPr/>
        </p:nvPicPr>
        <p:blipFill>
          <a:blip r:embed="rId8"/>
          <a:srcRect/>
          <a:stretch>
            <a:fillRect/>
          </a:stretch>
        </p:blipFill>
        <p:spPr bwMode="auto">
          <a:xfrm>
            <a:off x="4953000" y="2819400"/>
            <a:ext cx="1209675" cy="1019175"/>
          </a:xfrm>
          <a:prstGeom prst="rect">
            <a:avLst/>
          </a:prstGeom>
          <a:noFill/>
        </p:spPr>
      </p:pic>
      <p:pic>
        <p:nvPicPr>
          <p:cNvPr id="7179" name="Picture 11" descr="fujitsureader">
            <a:hlinkClick r:id="rId9"/>
          </p:cNvPr>
          <p:cNvPicPr>
            <a:picLocks noChangeAspect="1" noChangeArrowheads="1"/>
          </p:cNvPicPr>
          <p:nvPr/>
        </p:nvPicPr>
        <p:blipFill>
          <a:blip r:embed="rId10"/>
          <a:srcRect/>
          <a:stretch>
            <a:fillRect/>
          </a:stretch>
        </p:blipFill>
        <p:spPr bwMode="auto">
          <a:xfrm>
            <a:off x="1371600" y="4495800"/>
            <a:ext cx="1247775" cy="1047750"/>
          </a:xfrm>
          <a:prstGeom prst="rect">
            <a:avLst/>
          </a:prstGeom>
          <a:noFill/>
        </p:spPr>
      </p:pic>
      <p:pic>
        <p:nvPicPr>
          <p:cNvPr id="7181" name="Picture 13" descr="mit_laptop_ebook">
            <a:hlinkClick r:id="rId11"/>
          </p:cNvPr>
          <p:cNvPicPr>
            <a:picLocks noChangeAspect="1" noChangeArrowheads="1"/>
          </p:cNvPicPr>
          <p:nvPr/>
        </p:nvPicPr>
        <p:blipFill>
          <a:blip r:embed="rId12"/>
          <a:srcRect/>
          <a:stretch>
            <a:fillRect/>
          </a:stretch>
        </p:blipFill>
        <p:spPr bwMode="auto">
          <a:xfrm>
            <a:off x="3276600" y="4343400"/>
            <a:ext cx="1143000" cy="1076325"/>
          </a:xfrm>
          <a:prstGeom prst="rect">
            <a:avLst/>
          </a:prstGeom>
          <a:noFill/>
        </p:spPr>
      </p:pic>
      <p:pic>
        <p:nvPicPr>
          <p:cNvPr id="7183" name="Picture 15" descr="hp-ebook-prototype">
            <a:hlinkClick r:id="rId13"/>
          </p:cNvPr>
          <p:cNvPicPr>
            <a:picLocks noChangeAspect="1" noChangeArrowheads="1"/>
          </p:cNvPicPr>
          <p:nvPr/>
        </p:nvPicPr>
        <p:blipFill>
          <a:blip r:embed="rId14"/>
          <a:srcRect/>
          <a:stretch>
            <a:fillRect/>
          </a:stretch>
        </p:blipFill>
        <p:spPr bwMode="auto">
          <a:xfrm>
            <a:off x="6781800" y="1905000"/>
            <a:ext cx="1219200" cy="819150"/>
          </a:xfrm>
          <a:prstGeom prst="rect">
            <a:avLst/>
          </a:prstGeom>
          <a:noFill/>
        </p:spPr>
      </p:pic>
      <p:pic>
        <p:nvPicPr>
          <p:cNvPr id="7185" name="Picture 17" descr="2239348692524458">
            <a:hlinkClick r:id="rId15"/>
          </p:cNvPr>
          <p:cNvPicPr>
            <a:picLocks noChangeAspect="1" noChangeArrowheads="1"/>
          </p:cNvPicPr>
          <p:nvPr/>
        </p:nvPicPr>
        <p:blipFill>
          <a:blip r:embed="rId16"/>
          <a:srcRect/>
          <a:stretch>
            <a:fillRect/>
          </a:stretch>
        </p:blipFill>
        <p:spPr bwMode="auto">
          <a:xfrm>
            <a:off x="4648200" y="4419600"/>
            <a:ext cx="800100" cy="1114425"/>
          </a:xfrm>
          <a:prstGeom prst="rect">
            <a:avLst/>
          </a:prstGeom>
          <a:noFill/>
        </p:spPr>
      </p:pic>
      <p:pic>
        <p:nvPicPr>
          <p:cNvPr id="7187" name="Picture 19" descr="129668111_e1f26fe898">
            <a:hlinkClick r:id="rId17"/>
          </p:cNvPr>
          <p:cNvPicPr>
            <a:picLocks noChangeAspect="1" noChangeArrowheads="1"/>
          </p:cNvPicPr>
          <p:nvPr/>
        </p:nvPicPr>
        <p:blipFill>
          <a:blip r:embed="rId18"/>
          <a:srcRect/>
          <a:stretch>
            <a:fillRect/>
          </a:stretch>
        </p:blipFill>
        <p:spPr bwMode="auto">
          <a:xfrm>
            <a:off x="6172200" y="4343400"/>
            <a:ext cx="933450" cy="1238250"/>
          </a:xfrm>
          <a:prstGeom prst="rect">
            <a:avLst/>
          </a:prstGeom>
          <a:noFill/>
        </p:spPr>
      </p:pic>
      <p:pic>
        <p:nvPicPr>
          <p:cNvPr id="7189" name="Picture 21" descr="ebook1150">
            <a:hlinkClick r:id="rId19"/>
          </p:cNvPr>
          <p:cNvPicPr>
            <a:picLocks noChangeAspect="1" noChangeArrowheads="1"/>
          </p:cNvPicPr>
          <p:nvPr/>
        </p:nvPicPr>
        <p:blipFill>
          <a:blip r:embed="rId20"/>
          <a:srcRect/>
          <a:stretch>
            <a:fillRect/>
          </a:stretch>
        </p:blipFill>
        <p:spPr bwMode="auto">
          <a:xfrm>
            <a:off x="5562600" y="1828800"/>
            <a:ext cx="904875" cy="1123950"/>
          </a:xfrm>
          <a:prstGeom prst="rect">
            <a:avLst/>
          </a:prstGeom>
          <a:noFill/>
        </p:spPr>
      </p:pic>
      <p:pic>
        <p:nvPicPr>
          <p:cNvPr id="7191" name="Picture 23" descr="Librie">
            <a:hlinkClick r:id="rId21"/>
          </p:cNvPr>
          <p:cNvPicPr>
            <a:picLocks noChangeAspect="1" noChangeArrowheads="1"/>
          </p:cNvPicPr>
          <p:nvPr/>
        </p:nvPicPr>
        <p:blipFill>
          <a:blip r:embed="rId22"/>
          <a:srcRect/>
          <a:stretch>
            <a:fillRect/>
          </a:stretch>
        </p:blipFill>
        <p:spPr bwMode="auto">
          <a:xfrm>
            <a:off x="609600" y="3429000"/>
            <a:ext cx="1362075" cy="1019175"/>
          </a:xfrm>
          <a:prstGeom prst="rect">
            <a:avLst/>
          </a:prstGeom>
          <a:noFill/>
        </p:spPr>
      </p:pic>
      <p:pic>
        <p:nvPicPr>
          <p:cNvPr id="7193" name="Picture 25" descr="spmp00000035">
            <a:hlinkClick r:id="rId23"/>
          </p:cNvPr>
          <p:cNvPicPr>
            <a:picLocks noChangeAspect="1" noChangeArrowheads="1"/>
          </p:cNvPicPr>
          <p:nvPr/>
        </p:nvPicPr>
        <p:blipFill>
          <a:blip r:embed="rId24"/>
          <a:srcRect/>
          <a:stretch>
            <a:fillRect/>
          </a:stretch>
        </p:blipFill>
        <p:spPr bwMode="auto">
          <a:xfrm>
            <a:off x="2133600" y="3733800"/>
            <a:ext cx="1209675" cy="1190625"/>
          </a:xfrm>
          <a:prstGeom prst="rect">
            <a:avLst/>
          </a:prstGeom>
          <a:noFill/>
        </p:spPr>
      </p:pic>
      <p:pic>
        <p:nvPicPr>
          <p:cNvPr id="7195" name="Picture 27" descr="lg_ebook_reader_1">
            <a:hlinkClick r:id="rId25"/>
          </p:cNvPr>
          <p:cNvPicPr>
            <a:picLocks noChangeAspect="1" noChangeArrowheads="1"/>
          </p:cNvPicPr>
          <p:nvPr/>
        </p:nvPicPr>
        <p:blipFill>
          <a:blip r:embed="rId26"/>
          <a:srcRect/>
          <a:stretch>
            <a:fillRect/>
          </a:stretch>
        </p:blipFill>
        <p:spPr bwMode="auto">
          <a:xfrm>
            <a:off x="4419600" y="1752600"/>
            <a:ext cx="1143000" cy="1219200"/>
          </a:xfrm>
          <a:prstGeom prst="rect">
            <a:avLst/>
          </a:prstGeom>
          <a:noFill/>
        </p:spPr>
      </p:pic>
      <p:pic>
        <p:nvPicPr>
          <p:cNvPr id="7197" name="Picture 29" descr="swindle_ebook_reader2">
            <a:hlinkClick r:id="rId27"/>
          </p:cNvPr>
          <p:cNvPicPr>
            <a:picLocks noChangeAspect="1" noChangeArrowheads="1"/>
          </p:cNvPicPr>
          <p:nvPr/>
        </p:nvPicPr>
        <p:blipFill>
          <a:blip r:embed="rId28"/>
          <a:srcRect/>
          <a:stretch>
            <a:fillRect/>
          </a:stretch>
        </p:blipFill>
        <p:spPr bwMode="auto">
          <a:xfrm>
            <a:off x="3352800" y="2743200"/>
            <a:ext cx="2476500" cy="1655763"/>
          </a:xfrm>
          <a:prstGeom prst="rect">
            <a:avLst/>
          </a:prstGeom>
          <a:noFill/>
        </p:spPr>
      </p:pic>
      <p:pic>
        <p:nvPicPr>
          <p:cNvPr id="17" name="Picture 16" descr="DR7CWCCAECCREOCAT0N049CACWKO37CA02EMFZCAGI5HAZCA37ED7HCAZIYIB7CAOBE8BCCADPB6UACA9DKT0YCAPMNCQICASYO28NCAT3CCYKCATU2UFUCA8GNL2WCA45EEI2CA02Q0X6CARDH79FCA52K27P.jpg"/>
          <p:cNvPicPr>
            <a:picLocks noChangeAspect="1"/>
          </p:cNvPicPr>
          <p:nvPr/>
        </p:nvPicPr>
        <p:blipFill>
          <a:blip r:embed="rId29"/>
          <a:stretch>
            <a:fillRect/>
          </a:stretch>
        </p:blipFill>
        <p:spPr>
          <a:xfrm>
            <a:off x="7086600" y="2895600"/>
            <a:ext cx="876300" cy="1343025"/>
          </a:xfrm>
          <a:prstGeom prst="rect">
            <a:avLst/>
          </a:prstGeom>
        </p:spPr>
      </p:pic>
      <p:pic>
        <p:nvPicPr>
          <p:cNvPr id="18" name="Picture 17" descr="4AKE20CAMRDOYYCAMOAKJ2CAHJ144ICA58BKQMCAXO2DPECAC1L0RVCAG75F4UCA2WH5PACA9JXX3MCANMMMDICAIQVEL8CA7R76CXCA2BVE8QCAD57P7LCAJI1MAPCASWGAVVCAPSW5JYCAWPPNL6CA0D23CN.jpg"/>
          <p:cNvPicPr>
            <a:picLocks noChangeAspect="1"/>
          </p:cNvPicPr>
          <p:nvPr/>
        </p:nvPicPr>
        <p:blipFill>
          <a:blip r:embed="rId30"/>
          <a:stretch>
            <a:fillRect/>
          </a:stretch>
        </p:blipFill>
        <p:spPr>
          <a:xfrm>
            <a:off x="1219200" y="2133600"/>
            <a:ext cx="790575" cy="12954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Discoverability is Key</a:t>
            </a:r>
            <a:endParaRPr lang="en-US" dirty="0"/>
          </a:p>
        </p:txBody>
      </p:sp>
      <p:sp>
        <p:nvSpPr>
          <p:cNvPr id="3" name="Content Placeholder 2"/>
          <p:cNvSpPr>
            <a:spLocks noGrp="1"/>
          </p:cNvSpPr>
          <p:nvPr>
            <p:ph idx="1"/>
          </p:nvPr>
        </p:nvSpPr>
        <p:spPr/>
        <p:txBody>
          <a:bodyPr/>
          <a:lstStyle/>
          <a:p>
            <a:r>
              <a:rPr lang="en-US" dirty="0" smtClean="0"/>
              <a:t>Catalog (MARC) Records</a:t>
            </a:r>
          </a:p>
          <a:p>
            <a:r>
              <a:rPr lang="en-US" dirty="0" smtClean="0"/>
              <a:t>Indexing wherever practical</a:t>
            </a:r>
          </a:p>
          <a:p>
            <a:r>
              <a:rPr lang="en-US" dirty="0" smtClean="0"/>
              <a:t>Ubiquitous metadata</a:t>
            </a:r>
          </a:p>
          <a:p>
            <a:r>
              <a:rPr lang="en-US" dirty="0" smtClean="0"/>
              <a:t>Library initiatives to provide links</a:t>
            </a:r>
          </a:p>
          <a:p>
            <a:pPr lvl="1"/>
            <a:r>
              <a:rPr lang="en-US" dirty="0" smtClean="0"/>
              <a:t>11% of accesses via SFX link resolver (down from 23% in 2004)</a:t>
            </a:r>
          </a:p>
          <a:p>
            <a:r>
              <a:rPr lang="en-US" dirty="0" smtClean="0"/>
              <a:t>The Google effect and new initiatives</a:t>
            </a:r>
          </a:p>
          <a:p>
            <a:pPr lvl="1"/>
            <a:r>
              <a:rPr lang="en-US" dirty="0" smtClean="0"/>
              <a:t>Serial Solutions Summon</a:t>
            </a:r>
            <a:endParaRPr lang="en-US" dirty="0" smtClean="0"/>
          </a:p>
          <a:p>
            <a:pPr lvl="1"/>
            <a:endParaRPr lang="en-US" dirty="0" smtClean="0"/>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ROI</a:t>
            </a:r>
            <a:endParaRPr lang="en-US" dirty="0"/>
          </a:p>
        </p:txBody>
      </p:sp>
      <p:sp>
        <p:nvSpPr>
          <p:cNvPr id="3" name="Content Placeholder 2"/>
          <p:cNvSpPr>
            <a:spLocks noGrp="1"/>
          </p:cNvSpPr>
          <p:nvPr>
            <p:ph idx="1"/>
          </p:nvPr>
        </p:nvSpPr>
        <p:spPr/>
        <p:txBody>
          <a:bodyPr/>
          <a:lstStyle/>
          <a:p>
            <a:r>
              <a:rPr lang="en-US" dirty="0" smtClean="0"/>
              <a:t>Increased emphasis being placed on analysis</a:t>
            </a:r>
          </a:p>
          <a:p>
            <a:r>
              <a:rPr lang="en-US" dirty="0" smtClean="0"/>
              <a:t>Long chain from initial use to documented ROI</a:t>
            </a:r>
          </a:p>
          <a:p>
            <a:r>
              <a:rPr lang="en-US" dirty="0" smtClean="0"/>
              <a:t>Analysis tools not yet up to the task</a:t>
            </a:r>
          </a:p>
          <a:p>
            <a:r>
              <a:rPr lang="en-US" dirty="0" smtClean="0"/>
              <a:t>Initial efforts</a:t>
            </a:r>
          </a:p>
          <a:p>
            <a:pPr lvl="1"/>
            <a:r>
              <a:rPr lang="en-US" dirty="0" smtClean="0"/>
              <a:t>Paula Kaufman (Illinois) - $$ spent vs. grant income</a:t>
            </a:r>
          </a:p>
          <a:p>
            <a:pPr lvl="1"/>
            <a:r>
              <a:rPr lang="en-US" dirty="0" smtClean="0"/>
              <a:t>Carol Tenopir – recent grant to study ROI </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dirty="0" smtClean="0"/>
              <a:t>E-stuff </a:t>
            </a:r>
            <a:r>
              <a:rPr lang="en-US" dirty="0"/>
              <a:t>is better</a:t>
            </a:r>
          </a:p>
        </p:txBody>
      </p:sp>
      <p:sp>
        <p:nvSpPr>
          <p:cNvPr id="10244" name="Rectangle 4"/>
          <p:cNvSpPr>
            <a:spLocks noGrp="1" noChangeArrowheads="1"/>
          </p:cNvSpPr>
          <p:nvPr>
            <p:ph type="body" sz="half" idx="1"/>
          </p:nvPr>
        </p:nvSpPr>
        <p:spPr/>
        <p:txBody>
          <a:bodyPr>
            <a:normAutofit fontScale="92500"/>
          </a:bodyPr>
          <a:lstStyle/>
          <a:p>
            <a:r>
              <a:rPr lang="en-US" sz="2800" dirty="0" smtClean="0"/>
              <a:t>Serial Conversion [almost] complete</a:t>
            </a:r>
          </a:p>
          <a:p>
            <a:r>
              <a:rPr lang="en-US" sz="2800" dirty="0" smtClean="0"/>
              <a:t>E-books rapidly gaining acceptance</a:t>
            </a:r>
          </a:p>
          <a:p>
            <a:r>
              <a:rPr lang="en-US" sz="2800" dirty="0" smtClean="0"/>
              <a:t>Both offer the opportunity to explore new models of purchase and access</a:t>
            </a:r>
          </a:p>
          <a:p>
            <a:r>
              <a:rPr lang="en-US" sz="2800" dirty="0" smtClean="0"/>
              <a:t>The day of monolithic library collections is over</a:t>
            </a:r>
          </a:p>
          <a:p>
            <a:endParaRPr lang="en-US" sz="2800" dirty="0"/>
          </a:p>
        </p:txBody>
      </p:sp>
      <p:sp>
        <p:nvSpPr>
          <p:cNvPr id="10245" name="Rectangle 5"/>
          <p:cNvSpPr>
            <a:spLocks noGrp="1" noChangeArrowheads="1"/>
          </p:cNvSpPr>
          <p:nvPr>
            <p:ph sz="half" idx="2"/>
          </p:nvPr>
        </p:nvSpPr>
        <p:spPr/>
        <p:txBody>
          <a:bodyPr/>
          <a:lstStyle/>
          <a:p>
            <a:endParaRPr lang="en-US" sz="2800" dirty="0"/>
          </a:p>
        </p:txBody>
      </p:sp>
      <p:pic>
        <p:nvPicPr>
          <p:cNvPr id="10247" name="Picture 7" descr="cluttered_desk.jpg"/>
          <p:cNvPicPr>
            <a:picLocks noChangeAspect="1" noChangeArrowheads="1"/>
          </p:cNvPicPr>
          <p:nvPr/>
        </p:nvPicPr>
        <p:blipFill>
          <a:blip r:embed="rId3"/>
          <a:srcRect/>
          <a:stretch>
            <a:fillRect/>
          </a:stretch>
        </p:blipFill>
        <p:spPr bwMode="auto">
          <a:xfrm>
            <a:off x="5257800" y="2057400"/>
            <a:ext cx="2970213" cy="328771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lstStyle/>
          <a:p>
            <a:pPr algn="ctr">
              <a:buNone/>
            </a:pPr>
            <a:endParaRPr lang="en-US" dirty="0" smtClean="0"/>
          </a:p>
          <a:p>
            <a:pPr algn="ctr">
              <a:buNone/>
            </a:pPr>
            <a:endParaRPr lang="en-US" dirty="0" smtClean="0"/>
          </a:p>
          <a:p>
            <a:pPr algn="ctr">
              <a:buNone/>
            </a:pPr>
            <a:endParaRPr lang="en-US" dirty="0" smtClean="0"/>
          </a:p>
          <a:p>
            <a:pPr algn="ctr">
              <a:buNone/>
            </a:pPr>
            <a:r>
              <a:rPr lang="en-US" dirty="0" smtClean="0"/>
              <a:t>James Mouw</a:t>
            </a:r>
          </a:p>
          <a:p>
            <a:pPr algn="ctr">
              <a:buNone/>
            </a:pPr>
            <a:r>
              <a:rPr lang="en-US" dirty="0" smtClean="0"/>
              <a:t>Director of Technical and Electronic Services</a:t>
            </a:r>
          </a:p>
          <a:p>
            <a:pPr algn="ctr">
              <a:buNone/>
            </a:pPr>
            <a:r>
              <a:rPr lang="en-US" dirty="0" smtClean="0"/>
              <a:t>The University of Chicago Library</a:t>
            </a:r>
          </a:p>
          <a:p>
            <a:pPr algn="ctr">
              <a:buNone/>
            </a:pPr>
            <a:r>
              <a:rPr lang="en-US" dirty="0" smtClean="0">
                <a:hlinkClick r:id="rId3"/>
              </a:rPr>
              <a:t>mouw@uchicago.edu</a:t>
            </a:r>
            <a:r>
              <a:rPr lang="en-US" dirty="0" smtClean="0"/>
              <a: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918</TotalTime>
  <Words>2568</Words>
  <Application>Microsoft Office PowerPoint</Application>
  <PresentationFormat>On-screen Show (4:3)</PresentationFormat>
  <Paragraphs>299</Paragraphs>
  <Slides>19</Slides>
  <Notes>19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Office Theme</vt:lpstr>
      <vt:lpstr>Microsoft Graph Chart</vt:lpstr>
      <vt:lpstr>E-books One librarian’s perspective </vt:lpstr>
      <vt:lpstr>The Joe and Rika Mansueto Library</vt:lpstr>
      <vt:lpstr>Agenda</vt:lpstr>
      <vt:lpstr>Budget allocation</vt:lpstr>
      <vt:lpstr>Gartner Hype Cycle</vt:lpstr>
      <vt:lpstr>Types of e-books</vt:lpstr>
      <vt:lpstr>Scholarly Monographs</vt:lpstr>
      <vt:lpstr>Aggregator Titles</vt:lpstr>
      <vt:lpstr>STM</vt:lpstr>
      <vt:lpstr>Technical Books</vt:lpstr>
      <vt:lpstr>Major Reference Works</vt:lpstr>
      <vt:lpstr>Patron Initiated Purchasing</vt:lpstr>
      <vt:lpstr>Buying a print book vs. buying an e-book</vt:lpstr>
      <vt:lpstr>Buying a print book vs. buying an e-book</vt:lpstr>
      <vt:lpstr>Content must be available where our patrons want to use it.</vt:lpstr>
      <vt:lpstr>Discoverability is Key</vt:lpstr>
      <vt:lpstr>ROI</vt:lpstr>
      <vt:lpstr>E-stuff is better</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E-books The library perspective</dc:title>
  <dc:creator>mouw</dc:creator>
  <cp:lastModifiedBy>mouw</cp:lastModifiedBy>
  <cp:revision>106</cp:revision>
  <dcterms:created xsi:type="dcterms:W3CDTF">2009-09-25T14:30:26Z</dcterms:created>
  <dcterms:modified xsi:type="dcterms:W3CDTF">2009-10-09T16:28:54Z</dcterms:modified>
</cp:coreProperties>
</file>