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rawings/drawing2.xml" ContentType="application/vnd.openxmlformats-officedocument.drawingml.chartshape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65" r:id="rId3"/>
    <p:sldId id="272" r:id="rId4"/>
    <p:sldId id="273" r:id="rId5"/>
    <p:sldId id="275" r:id="rId6"/>
    <p:sldId id="257" r:id="rId7"/>
    <p:sldId id="267" r:id="rId8"/>
    <p:sldId id="276" r:id="rId9"/>
    <p:sldId id="277" r:id="rId10"/>
    <p:sldId id="279" r:id="rId11"/>
    <p:sldId id="282" r:id="rId12"/>
    <p:sldId id="285" r:id="rId13"/>
    <p:sldId id="287" r:id="rId14"/>
    <p:sldId id="283" r:id="rId15"/>
    <p:sldId id="288" r:id="rId16"/>
    <p:sldId id="28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48" autoAdjust="0"/>
    <p:restoredTop sz="75918" autoAdjust="0"/>
  </p:normalViewPr>
  <p:slideViewPr>
    <p:cSldViewPr>
      <p:cViewPr varScale="1">
        <p:scale>
          <a:sx n="49" d="100"/>
          <a:sy n="49" d="100"/>
        </p:scale>
        <p:origin x="-93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48" d="100"/>
          <a:sy n="48" d="100"/>
        </p:scale>
        <p:origin x="-1992" y="-10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tower1\home03\ncs\Cliff\Stats\e-books\ECCO\2008\ecco_final_08.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tower1\home03\ncs\Cliff\Stats\e-books\OxALL\2008\oup_all_08_final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barChart>
        <c:barDir val="col"/>
        <c:grouping val="clustered"/>
        <c:ser>
          <c:idx val="0"/>
          <c:order val="0"/>
          <c:cat>
            <c:strRef>
              <c:f>NEW_ITW_1600100002!$F$5:$Q$5</c:f>
              <c:strCache>
                <c:ptCount val="12"/>
                <c:pt idx="0">
                  <c:v> Jan-2008</c:v>
                </c:pt>
                <c:pt idx="1">
                  <c:v> Feb-2008</c:v>
                </c:pt>
                <c:pt idx="2">
                  <c:v> Mar-2008</c:v>
                </c:pt>
                <c:pt idx="3">
                  <c:v> Apr-2008</c:v>
                </c:pt>
                <c:pt idx="4">
                  <c:v> May-2008</c:v>
                </c:pt>
                <c:pt idx="5">
                  <c:v> Jun-2008</c:v>
                </c:pt>
                <c:pt idx="6">
                  <c:v> Jul-2008</c:v>
                </c:pt>
                <c:pt idx="7">
                  <c:v> Aug-2008</c:v>
                </c:pt>
                <c:pt idx="8">
                  <c:v> Sep-2008</c:v>
                </c:pt>
                <c:pt idx="9">
                  <c:v> Oct-2008</c:v>
                </c:pt>
                <c:pt idx="10">
                  <c:v> Nov-2008</c:v>
                </c:pt>
                <c:pt idx="11">
                  <c:v> Dec-2008</c:v>
                </c:pt>
              </c:strCache>
            </c:strRef>
          </c:cat>
          <c:val>
            <c:numRef>
              <c:f>NEW_ITW_1600100002!$F$6:$Q$6</c:f>
              <c:numCache>
                <c:formatCode>General</c:formatCode>
                <c:ptCount val="12"/>
                <c:pt idx="0">
                  <c:v>600</c:v>
                </c:pt>
                <c:pt idx="1">
                  <c:v>572</c:v>
                </c:pt>
                <c:pt idx="2">
                  <c:v>1037</c:v>
                </c:pt>
                <c:pt idx="3">
                  <c:v>741</c:v>
                </c:pt>
                <c:pt idx="4">
                  <c:v>1577</c:v>
                </c:pt>
                <c:pt idx="5">
                  <c:v>583</c:v>
                </c:pt>
                <c:pt idx="6">
                  <c:v>631</c:v>
                </c:pt>
                <c:pt idx="7">
                  <c:v>592</c:v>
                </c:pt>
                <c:pt idx="8">
                  <c:v>494</c:v>
                </c:pt>
                <c:pt idx="9">
                  <c:v>522</c:v>
                </c:pt>
                <c:pt idx="10">
                  <c:v>1251</c:v>
                </c:pt>
                <c:pt idx="11">
                  <c:v>1222</c:v>
                </c:pt>
              </c:numCache>
            </c:numRef>
          </c:val>
        </c:ser>
        <c:axId val="54085504"/>
        <c:axId val="54087040"/>
      </c:barChart>
      <c:catAx>
        <c:axId val="54085504"/>
        <c:scaling>
          <c:orientation val="minMax"/>
        </c:scaling>
        <c:axPos val="b"/>
        <c:tickLblPos val="nextTo"/>
        <c:txPr>
          <a:bodyPr/>
          <a:lstStyle/>
          <a:p>
            <a:pPr>
              <a:defRPr lang="en-GB"/>
            </a:pPr>
            <a:endParaRPr lang="en-US"/>
          </a:p>
        </c:txPr>
        <c:crossAx val="54087040"/>
        <c:crosses val="autoZero"/>
        <c:auto val="1"/>
        <c:lblAlgn val="ctr"/>
        <c:lblOffset val="100"/>
      </c:catAx>
      <c:valAx>
        <c:axId val="54087040"/>
        <c:scaling>
          <c:orientation val="minMax"/>
        </c:scaling>
        <c:axPos val="l"/>
        <c:majorGridlines>
          <c:spPr>
            <a:ln>
              <a:solidFill>
                <a:schemeClr val="bg1"/>
              </a:solidFill>
            </a:ln>
          </c:spPr>
        </c:majorGridlines>
        <c:numFmt formatCode="General" sourceLinked="1"/>
        <c:tickLblPos val="nextTo"/>
        <c:txPr>
          <a:bodyPr/>
          <a:lstStyle/>
          <a:p>
            <a:pPr>
              <a:defRPr lang="en-GB"/>
            </a:pPr>
            <a:endParaRPr lang="en-US"/>
          </a:p>
        </c:txPr>
        <c:crossAx val="54085504"/>
        <c:crosses val="autoZero"/>
        <c:crossBetween val="between"/>
      </c:valAx>
    </c:plotArea>
    <c:plotVisOnly val="1"/>
  </c:chart>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GB"/>
  <c:chart>
    <c:autoTitleDeleted val="1"/>
    <c:plotArea>
      <c:layout>
        <c:manualLayout>
          <c:layoutTarget val="inner"/>
          <c:xMode val="edge"/>
          <c:yMode val="edge"/>
          <c:x val="7.0302201808107506E-2"/>
          <c:y val="0.12648910298206176"/>
          <c:w val="0.92043853893263228"/>
          <c:h val="0.79078662375277919"/>
        </c:manualLayout>
      </c:layout>
      <c:barChart>
        <c:barDir val="col"/>
        <c:grouping val="clustered"/>
        <c:ser>
          <c:idx val="0"/>
          <c:order val="0"/>
          <c:cat>
            <c:strRef>
              <c:f>Sheet2!$B$1:$M$1</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Sheet2!$B$2:$M$2</c:f>
              <c:numCache>
                <c:formatCode>General</c:formatCode>
                <c:ptCount val="12"/>
                <c:pt idx="0">
                  <c:v>512</c:v>
                </c:pt>
                <c:pt idx="1">
                  <c:v>715</c:v>
                </c:pt>
                <c:pt idx="2">
                  <c:v>481</c:v>
                </c:pt>
                <c:pt idx="3">
                  <c:v>889</c:v>
                </c:pt>
                <c:pt idx="4">
                  <c:v>1761</c:v>
                </c:pt>
                <c:pt idx="5">
                  <c:v>1253</c:v>
                </c:pt>
                <c:pt idx="6">
                  <c:v>591</c:v>
                </c:pt>
                <c:pt idx="7">
                  <c:v>450</c:v>
                </c:pt>
                <c:pt idx="8">
                  <c:v>516</c:v>
                </c:pt>
                <c:pt idx="9">
                  <c:v>708</c:v>
                </c:pt>
                <c:pt idx="10">
                  <c:v>1178</c:v>
                </c:pt>
                <c:pt idx="11">
                  <c:v>621</c:v>
                </c:pt>
              </c:numCache>
            </c:numRef>
          </c:val>
        </c:ser>
        <c:axId val="54578176"/>
        <c:axId val="54584064"/>
      </c:barChart>
      <c:catAx>
        <c:axId val="54578176"/>
        <c:scaling>
          <c:orientation val="minMax"/>
        </c:scaling>
        <c:axPos val="b"/>
        <c:majorTickMark val="none"/>
        <c:tickLblPos val="nextTo"/>
        <c:txPr>
          <a:bodyPr/>
          <a:lstStyle/>
          <a:p>
            <a:pPr>
              <a:defRPr lang="en-GB"/>
            </a:pPr>
            <a:endParaRPr lang="en-US"/>
          </a:p>
        </c:txPr>
        <c:crossAx val="54584064"/>
        <c:crosses val="autoZero"/>
        <c:auto val="1"/>
        <c:lblAlgn val="ctr"/>
        <c:lblOffset val="100"/>
      </c:catAx>
      <c:valAx>
        <c:axId val="54584064"/>
        <c:scaling>
          <c:orientation val="minMax"/>
        </c:scaling>
        <c:axPos val="l"/>
        <c:majorGridlines>
          <c:spPr>
            <a:ln>
              <a:solidFill>
                <a:sysClr val="window" lastClr="FFFFFF"/>
              </a:solidFill>
            </a:ln>
          </c:spPr>
        </c:majorGridlines>
        <c:numFmt formatCode="General" sourceLinked="1"/>
        <c:majorTickMark val="none"/>
        <c:tickLblPos val="nextTo"/>
        <c:txPr>
          <a:bodyPr/>
          <a:lstStyle/>
          <a:p>
            <a:pPr>
              <a:defRPr lang="en-GB"/>
            </a:pPr>
            <a:endParaRPr lang="en-US"/>
          </a:p>
        </c:txPr>
        <c:crossAx val="54578176"/>
        <c:crosses val="autoZero"/>
        <c:crossBetween val="between"/>
      </c:valAx>
      <c:spPr>
        <a:noFill/>
        <a:ln w="25400">
          <a:noFill/>
        </a:ln>
      </c:spPr>
    </c:plotArea>
    <c:plotVisOnly val="1"/>
  </c:chart>
  <c:externalData r:id="rId1"/>
  <c:userShapes r:id="rId2"/>
</c:chartSpace>
</file>

<file path=ppt/drawings/drawing1.xml><?xml version="1.0" encoding="utf-8"?>
<c:userShapes xmlns:c="http://schemas.openxmlformats.org/drawingml/2006/chart">
  <cdr:relSizeAnchor xmlns:cdr="http://schemas.openxmlformats.org/drawingml/2006/chartDrawing">
    <cdr:from>
      <cdr:x>0.51537</cdr:x>
      <cdr:y>0.0502</cdr:y>
    </cdr:from>
    <cdr:to>
      <cdr:x>0.83183</cdr:x>
      <cdr:y>0.30123</cdr:y>
    </cdr:to>
    <cdr:sp macro="" textlink="">
      <cdr:nvSpPr>
        <cdr:cNvPr id="3" name="TextBox 2"/>
        <cdr:cNvSpPr txBox="1"/>
      </cdr:nvSpPr>
      <cdr:spPr>
        <a:xfrm xmlns:a="http://schemas.openxmlformats.org/drawingml/2006/main">
          <a:off x="4071966" y="214314"/>
          <a:ext cx="2500355" cy="1071597"/>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GB" sz="1400" dirty="0" smtClean="0"/>
            <a:t>Total Chapter Requests pa</a:t>
          </a:r>
        </a:p>
        <a:p xmlns:a="http://schemas.openxmlformats.org/drawingml/2006/main">
          <a:r>
            <a:rPr lang="en-GB" sz="1400" dirty="0" smtClean="0"/>
            <a:t> = 9,822</a:t>
          </a:r>
        </a:p>
        <a:p xmlns:a="http://schemas.openxmlformats.org/drawingml/2006/main">
          <a:r>
            <a:rPr lang="en-GB" sz="1400" dirty="0" smtClean="0"/>
            <a:t>Cost per use is </a:t>
          </a:r>
          <a:r>
            <a:rPr lang="en-GB" sz="1400" b="1" dirty="0" smtClean="0"/>
            <a:t>£0.38p </a:t>
          </a:r>
          <a:r>
            <a:rPr lang="en-GB" sz="1400" dirty="0" smtClean="0"/>
            <a:t>per request.  Good </a:t>
          </a:r>
          <a:r>
            <a:rPr lang="en-GB" sz="1400" dirty="0" err="1" smtClean="0"/>
            <a:t>vfm</a:t>
          </a:r>
          <a:r>
            <a:rPr lang="en-GB" sz="1400" dirty="0" smtClean="0"/>
            <a:t>?</a:t>
          </a:r>
        </a:p>
      </cdr:txBody>
    </cdr:sp>
  </cdr:relSizeAnchor>
</c:userShapes>
</file>

<file path=ppt/drawings/drawing2.xml><?xml version="1.0" encoding="utf-8"?>
<c:userShapes xmlns:c="http://schemas.openxmlformats.org/drawingml/2006/chart">
  <cdr:relSizeAnchor xmlns:cdr="http://schemas.openxmlformats.org/drawingml/2006/chartDrawing">
    <cdr:from>
      <cdr:x>0.06597</cdr:x>
      <cdr:y>0.11996</cdr:y>
    </cdr:from>
    <cdr:to>
      <cdr:x>0.43056</cdr:x>
      <cdr:y>0.21466</cdr:y>
    </cdr:to>
    <cdr:sp macro="" textlink="">
      <cdr:nvSpPr>
        <cdr:cNvPr id="2" name="TextBox 1"/>
        <cdr:cNvSpPr txBox="1"/>
      </cdr:nvSpPr>
      <cdr:spPr>
        <a:xfrm xmlns:a="http://schemas.openxmlformats.org/drawingml/2006/main">
          <a:off x="542900" y="542916"/>
          <a:ext cx="3000396" cy="428629"/>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GB" sz="1400" dirty="0" smtClean="0"/>
            <a:t>“Full-Content </a:t>
          </a:r>
          <a:r>
            <a:rPr lang="en-GB" sz="1400" dirty="0"/>
            <a:t>Units </a:t>
          </a:r>
          <a:r>
            <a:rPr lang="en-GB" sz="1400" dirty="0" smtClean="0"/>
            <a:t>Requested “=9675</a:t>
          </a:r>
          <a:endParaRPr lang="en-GB" sz="1400" dirty="0"/>
        </a:p>
      </cdr:txBody>
    </cdr:sp>
  </cdr:relSizeAnchor>
  <cdr:relSizeAnchor xmlns:cdr="http://schemas.openxmlformats.org/drawingml/2006/chartDrawing">
    <cdr:from>
      <cdr:x>0.51216</cdr:x>
      <cdr:y>0.12627</cdr:y>
    </cdr:from>
    <cdr:to>
      <cdr:x>0.82466</cdr:x>
      <cdr:y>0.34725</cdr:y>
    </cdr:to>
    <cdr:sp macro="" textlink="">
      <cdr:nvSpPr>
        <cdr:cNvPr id="4" name="TextBox 3"/>
        <cdr:cNvSpPr txBox="1"/>
      </cdr:nvSpPr>
      <cdr:spPr>
        <a:xfrm xmlns:a="http://schemas.openxmlformats.org/drawingml/2006/main">
          <a:off x="4214842" y="571493"/>
          <a:ext cx="2571780" cy="100014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GB" sz="1400" dirty="0" smtClean="0"/>
            <a:t>Cost/Request = £0.35p – how does this compare to the cost per chapter of the COUNTER compliant e-book collection??</a:t>
          </a:r>
          <a:endParaRPr lang="en-GB" sz="14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DA517B-BAAA-43C5-A972-A7067A4A6CA5}" type="datetimeFigureOut">
              <a:rPr lang="en-US" smtClean="0"/>
              <a:pPr/>
              <a:t>5/12/2009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86CAA3-167D-41A8-9051-514F8D662DC7}"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p>
          <a:p>
            <a:endParaRPr lang="en-GB" dirty="0" smtClean="0"/>
          </a:p>
          <a:p>
            <a:endParaRPr lang="en-GB" baseline="0" dirty="0" smtClean="0"/>
          </a:p>
          <a:p>
            <a:endParaRPr lang="en-GB" dirty="0" smtClean="0"/>
          </a:p>
          <a:p>
            <a:endParaRPr lang="en-GB" baseline="0" dirty="0" smtClean="0"/>
          </a:p>
        </p:txBody>
      </p:sp>
      <p:sp>
        <p:nvSpPr>
          <p:cNvPr id="4" name="Slide Number Placeholder 3"/>
          <p:cNvSpPr>
            <a:spLocks noGrp="1"/>
          </p:cNvSpPr>
          <p:nvPr>
            <p:ph type="sldNum" sz="quarter" idx="10"/>
          </p:nvPr>
        </p:nvSpPr>
        <p:spPr/>
        <p:txBody>
          <a:bodyPr/>
          <a:lstStyle/>
          <a:p>
            <a:fld id="{B586CAA3-167D-41A8-9051-514F8D662DC7}"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586CAA3-167D-41A8-9051-514F8D662DC7}"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Rot="1" noChangeAspect="1" noChangeArrowheads="1" noTextEdit="1"/>
          </p:cNvSpPr>
          <p:nvPr>
            <p:ph type="sldImg"/>
          </p:nvPr>
        </p:nvSpPr>
        <p:spPr>
          <a:ln/>
        </p:spPr>
      </p:sp>
      <p:sp>
        <p:nvSpPr>
          <p:cNvPr id="209923" name="Rectangle 3"/>
          <p:cNvSpPr>
            <a:spLocks noGrp="1" noChangeArrowheads="1"/>
          </p:cNvSpPr>
          <p:nvPr>
            <p:ph type="body" idx="1"/>
          </p:nvPr>
        </p:nvSpPr>
        <p:spPr>
          <a:noFill/>
          <a:ln/>
        </p:spPr>
        <p:txBody>
          <a:bodyPr/>
          <a:lstStyle/>
          <a:p>
            <a:endParaRPr lang="en-US" dirty="0" smtClean="0">
              <a:latin typeface="Arial" charset="0"/>
              <a:ea typeface="ＭＳ Ｐゴシック" pitchFamily="-109"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586CAA3-167D-41A8-9051-514F8D662DC7}"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txBox="1">
            <a:spLocks noGrp="1" noChangeArrowheads="1"/>
          </p:cNvSpPr>
          <p:nvPr/>
        </p:nvSpPr>
        <p:spPr bwMode="auto">
          <a:xfrm>
            <a:off x="0" y="0"/>
            <a:ext cx="2971092" cy="456615"/>
          </a:xfrm>
          <a:prstGeom prst="rect">
            <a:avLst/>
          </a:prstGeom>
          <a:noFill/>
          <a:ln w="9525">
            <a:noFill/>
            <a:miter lim="800000"/>
            <a:headEnd/>
            <a:tailEnd/>
          </a:ln>
        </p:spPr>
        <p:txBody>
          <a:bodyPr/>
          <a:lstStyle/>
          <a:p>
            <a:pPr algn="l"/>
            <a:r>
              <a:rPr lang="en-GB" sz="1200">
                <a:solidFill>
                  <a:schemeClr val="tx1"/>
                </a:solidFill>
              </a:rPr>
              <a:t>JISC E-books UK Roadshow</a:t>
            </a:r>
          </a:p>
        </p:txBody>
      </p:sp>
      <p:sp>
        <p:nvSpPr>
          <p:cNvPr id="114691" name="Rectangle 7"/>
          <p:cNvSpPr txBox="1">
            <a:spLocks noGrp="1" noChangeArrowheads="1"/>
          </p:cNvSpPr>
          <p:nvPr/>
        </p:nvSpPr>
        <p:spPr bwMode="auto">
          <a:xfrm>
            <a:off x="3885275" y="8685922"/>
            <a:ext cx="2971092" cy="456615"/>
          </a:xfrm>
          <a:prstGeom prst="rect">
            <a:avLst/>
          </a:prstGeom>
          <a:noFill/>
          <a:ln w="9525">
            <a:noFill/>
            <a:miter lim="800000"/>
            <a:headEnd/>
            <a:tailEnd/>
          </a:ln>
        </p:spPr>
        <p:txBody>
          <a:bodyPr anchor="b"/>
          <a:lstStyle/>
          <a:p>
            <a:pPr algn="r"/>
            <a:fld id="{B7C7762D-EA3C-4CC5-B005-34DD87D96057}" type="slidenum">
              <a:rPr lang="en-GB" sz="1200">
                <a:solidFill>
                  <a:schemeClr val="tx1"/>
                </a:solidFill>
              </a:rPr>
              <a:pPr algn="r"/>
              <a:t>5</a:t>
            </a:fld>
            <a:endParaRPr lang="en-GB" sz="1200">
              <a:solidFill>
                <a:schemeClr val="tx1"/>
              </a:solidFill>
            </a:endParaRPr>
          </a:p>
        </p:txBody>
      </p:sp>
      <p:sp>
        <p:nvSpPr>
          <p:cNvPr id="114692" name="Rectangle 2"/>
          <p:cNvSpPr>
            <a:spLocks noGrp="1" noRot="1" noChangeAspect="1" noChangeArrowheads="1" noTextEdit="1"/>
          </p:cNvSpPr>
          <p:nvPr>
            <p:ph type="sldImg"/>
          </p:nvPr>
        </p:nvSpPr>
        <p:spPr>
          <a:solidFill>
            <a:srgbClr val="FFFFFF"/>
          </a:solidFill>
          <a:ln/>
        </p:spPr>
      </p:sp>
      <p:sp>
        <p:nvSpPr>
          <p:cNvPr id="114693" name="Rectangle 3"/>
          <p:cNvSpPr>
            <a:spLocks noGrp="1" noChangeArrowheads="1"/>
          </p:cNvSpPr>
          <p:nvPr>
            <p:ph type="body" idx="1"/>
          </p:nvPr>
        </p:nvSpPr>
        <p:spPr>
          <a:solidFill>
            <a:srgbClr val="FFFFFF"/>
          </a:solidFill>
          <a:ln>
            <a:solidFill>
              <a:srgbClr val="000000"/>
            </a:solidFill>
          </a:ln>
        </p:spPr>
        <p:txBody>
          <a:bodyPr/>
          <a:lstStyle/>
          <a:p>
            <a:pPr eaLnBrk="1" hangingPunct="1"/>
            <a:endParaRPr lang="en-US" dirty="0" smtClean="0">
              <a:latin typeface="Arial" charset="0"/>
              <a:ea typeface="ＭＳ Ｐゴシック" pitchFamily="-109"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smtClean="0"/>
          </a:p>
        </p:txBody>
      </p:sp>
      <p:sp>
        <p:nvSpPr>
          <p:cNvPr id="4" name="Slide Number Placeholder 3"/>
          <p:cNvSpPr>
            <a:spLocks noGrp="1"/>
          </p:cNvSpPr>
          <p:nvPr>
            <p:ph type="sldNum" sz="quarter" idx="10"/>
          </p:nvPr>
        </p:nvSpPr>
        <p:spPr/>
        <p:txBody>
          <a:bodyPr/>
          <a:lstStyle/>
          <a:p>
            <a:fld id="{B586CAA3-167D-41A8-9051-514F8D662DC7}"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586CAA3-167D-41A8-9051-514F8D662DC7}"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Rot="1" noChangeAspect="1" noChangeArrowheads="1" noTextEdit="1"/>
          </p:cNvSpPr>
          <p:nvPr>
            <p:ph type="sldImg"/>
          </p:nvPr>
        </p:nvSpPr>
        <p:spPr>
          <a:ln/>
        </p:spPr>
      </p:sp>
      <p:sp>
        <p:nvSpPr>
          <p:cNvPr id="203779" name="Rectangle 3"/>
          <p:cNvSpPr>
            <a:spLocks noGrp="1" noChangeArrowheads="1"/>
          </p:cNvSpPr>
          <p:nvPr>
            <p:ph type="body" idx="1"/>
          </p:nvPr>
        </p:nvSpPr>
        <p:spPr>
          <a:noFill/>
          <a:ln/>
        </p:spPr>
        <p:txBody>
          <a:bodyPr/>
          <a:lstStyle/>
          <a:p>
            <a:endParaRPr lang="en-US" dirty="0" smtClean="0">
              <a:latin typeface="Arial" charset="0"/>
              <a:ea typeface="ＭＳ Ｐゴシック" pitchFamily="-109"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Grp="1" noRot="1" noChangeAspect="1" noChangeArrowheads="1" noTextEdit="1"/>
          </p:cNvSpPr>
          <p:nvPr>
            <p:ph type="sldImg"/>
          </p:nvPr>
        </p:nvSpPr>
        <p:spPr>
          <a:ln/>
        </p:spPr>
      </p:sp>
      <p:sp>
        <p:nvSpPr>
          <p:cNvPr id="226307" name="Rectangle 3"/>
          <p:cNvSpPr>
            <a:spLocks noGrp="1" noChangeArrowheads="1"/>
          </p:cNvSpPr>
          <p:nvPr>
            <p:ph type="body" idx="1"/>
          </p:nvPr>
        </p:nvSpPr>
        <p:spPr>
          <a:xfrm>
            <a:off x="571480" y="4214810"/>
            <a:ext cx="5486400" cy="4114800"/>
          </a:xfrm>
          <a:noFill/>
          <a:ln/>
        </p:spPr>
        <p:txBody>
          <a:bodyPr/>
          <a:lstStyle/>
          <a:p>
            <a:endParaRPr lang="en-GB" baseline="0" dirty="0" smtClean="0">
              <a:latin typeface="Arial" charset="0"/>
              <a:ea typeface="ＭＳ Ｐゴシック" pitchFamily="-109" charset="-128"/>
            </a:endParaRPr>
          </a:p>
          <a:p>
            <a:endParaRPr lang="en-GB" baseline="0" dirty="0" smtClean="0">
              <a:latin typeface="Arial" charset="0"/>
              <a:ea typeface="ＭＳ Ｐゴシック" pitchFamily="-109"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GB" dirty="0"/>
          </a:p>
        </p:txBody>
      </p:sp>
      <p:sp>
        <p:nvSpPr>
          <p:cNvPr id="4" name="Slide Number Placeholder 3"/>
          <p:cNvSpPr>
            <a:spLocks noGrp="1"/>
          </p:cNvSpPr>
          <p:nvPr>
            <p:ph type="sldNum" sz="quarter" idx="10"/>
          </p:nvPr>
        </p:nvSpPr>
        <p:spPr/>
        <p:txBody>
          <a:bodyPr/>
          <a:lstStyle/>
          <a:p>
            <a:fld id="{4F17567D-C3B7-4CC0-B3E1-E6803C9DD4A7}"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p:spPr>
        <p:txBody>
          <a:bodyPr/>
          <a:lstStyle/>
          <a:p>
            <a:endParaRPr lang="en-GB" sz="1500" baseline="0" dirty="0" smtClean="0">
              <a:latin typeface="Arial" charset="0"/>
              <a:ea typeface="ＭＳ Ｐゴシック" pitchFamily="-109" charset="-128"/>
            </a:endParaRPr>
          </a:p>
          <a:p>
            <a:pPr algn="l"/>
            <a:endParaRPr lang="en-GB" sz="1500" baseline="0" dirty="0" smtClean="0">
              <a:latin typeface="Arial" charset="0"/>
              <a:ea typeface="ＭＳ Ｐゴシック" pitchFamily="-109" charset="-128"/>
            </a:endParaRPr>
          </a:p>
          <a:p>
            <a:pPr algn="l"/>
            <a:endParaRPr lang="en-US" dirty="0" smtClean="0">
              <a:latin typeface="Arial" charset="0"/>
              <a:ea typeface="ＭＳ Ｐゴシック" pitchFamily="-109"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6207E7B-F94B-4AA0-88EC-65FDFC291E20}"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6207E7B-F94B-4AA0-88EC-65FDFC291E20}"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586CAA3-167D-41A8-9051-514F8D662DC7}"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586CAA3-167D-41A8-9051-514F8D662DC7}" type="slidenum">
              <a:rPr lang="en-GB" smtClean="0"/>
              <a:pPr/>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endParaRPr lang="en-US" dirty="0" smtClean="0">
              <a:latin typeface="Arial" charset="0"/>
              <a:ea typeface="ＭＳ Ｐゴシック" pitchFamily="-109"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F3088EE-A433-44C2-A84E-EFEA1A6345DC}" type="datetimeFigureOut">
              <a:rPr lang="en-US" smtClean="0"/>
              <a:pPr/>
              <a:t>5/12/2009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3088EE-A433-44C2-A84E-EFEA1A6345DC}" type="datetimeFigureOut">
              <a:rPr lang="en-US" smtClean="0"/>
              <a:pPr/>
              <a:t>5/12/2009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3088EE-A433-44C2-A84E-EFEA1A6345DC}" type="datetimeFigureOut">
              <a:rPr lang="en-US" smtClean="0"/>
              <a:pPr/>
              <a:t>5/12/2009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F3088EE-A433-44C2-A84E-EFEA1A6345DC}" type="datetimeFigureOut">
              <a:rPr lang="en-US" smtClean="0"/>
              <a:pPr/>
              <a:t>5/12/2009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F3088EE-A433-44C2-A84E-EFEA1A6345DC}" type="datetimeFigureOut">
              <a:rPr lang="en-US" smtClean="0"/>
              <a:pPr/>
              <a:t>5/12/2009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F3088EE-A433-44C2-A84E-EFEA1A6345DC}" type="datetimeFigureOut">
              <a:rPr lang="en-US" smtClean="0"/>
              <a:pPr/>
              <a:t>5/12/2009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3088EE-A433-44C2-A84E-EFEA1A6345DC}" type="datetimeFigureOut">
              <a:rPr lang="en-US" smtClean="0"/>
              <a:pPr/>
              <a:t>5/12/2009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3088EE-A433-44C2-A84E-EFEA1A6345DC}" type="datetimeFigureOut">
              <a:rPr lang="en-US" smtClean="0"/>
              <a:pPr/>
              <a:t>5/12/2009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3088EE-A433-44C2-A84E-EFEA1A6345DC}" type="datetimeFigureOut">
              <a:rPr lang="en-US" smtClean="0"/>
              <a:pPr/>
              <a:t>5/12/2009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3088EE-A433-44C2-A84E-EFEA1A6345DC}" type="datetimeFigureOut">
              <a:rPr lang="en-US" smtClean="0"/>
              <a:pPr/>
              <a:t>5/12/2009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3088EE-A433-44C2-A84E-EFEA1A6345DC}" type="datetimeFigureOut">
              <a:rPr lang="en-US" smtClean="0"/>
              <a:pPr/>
              <a:t>5/12/2009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B82B24-96A6-48DB-A5E3-33CCF274BF6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3088EE-A433-44C2-A84E-EFEA1A6345DC}" type="datetimeFigureOut">
              <a:rPr lang="en-US" smtClean="0"/>
              <a:pPr/>
              <a:t>5/12/2009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B82B24-96A6-48DB-A5E3-33CCF274BF6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928671"/>
            <a:ext cx="7743852" cy="2671780"/>
          </a:xfrm>
        </p:spPr>
        <p:txBody>
          <a:bodyPr>
            <a:normAutofit/>
          </a:bodyPr>
          <a:lstStyle/>
          <a:p>
            <a:r>
              <a:rPr lang="en-GB" sz="4000" b="1" dirty="0" smtClean="0">
                <a:solidFill>
                  <a:schemeClr val="accent1">
                    <a:lumMod val="75000"/>
                  </a:schemeClr>
                </a:solidFill>
                <a:cs typeface="Arial" pitchFamily="34" charset="0"/>
              </a:rPr>
              <a:t>E-Books in HE Libraries -: Time for a quantum leap forward?</a:t>
            </a:r>
            <a:endParaRPr lang="en-GB" sz="4000" b="1" dirty="0">
              <a:solidFill>
                <a:schemeClr val="accent1">
                  <a:lumMod val="75000"/>
                </a:schemeClr>
              </a:solidFill>
              <a:cs typeface="Arial" pitchFamily="34" charset="0"/>
            </a:endParaRPr>
          </a:p>
        </p:txBody>
      </p:sp>
      <p:pic>
        <p:nvPicPr>
          <p:cNvPr id="4" name="Picture 2"/>
          <p:cNvPicPr>
            <a:picLocks noChangeAspect="1" noChangeArrowheads="1"/>
          </p:cNvPicPr>
          <p:nvPr/>
        </p:nvPicPr>
        <p:blipFill>
          <a:blip r:embed="rId3"/>
          <a:srcRect/>
          <a:stretch>
            <a:fillRect/>
          </a:stretch>
        </p:blipFill>
        <p:spPr bwMode="auto">
          <a:xfrm>
            <a:off x="5572132" y="5429264"/>
            <a:ext cx="3062306" cy="1075314"/>
          </a:xfrm>
          <a:prstGeom prst="rect">
            <a:avLst/>
          </a:prstGeom>
          <a:noFill/>
          <a:ln w="9525">
            <a:noFill/>
            <a:miter lim="800000"/>
            <a:headEnd/>
            <a:tailEnd/>
          </a:ln>
          <a:effectLst/>
        </p:spPr>
      </p:pic>
      <p:sp>
        <p:nvSpPr>
          <p:cNvPr id="5" name="Subtitle 2"/>
          <p:cNvSpPr>
            <a:spLocks noGrp="1"/>
          </p:cNvSpPr>
          <p:nvPr>
            <p:ph type="subTitle" idx="1"/>
          </p:nvPr>
        </p:nvSpPr>
        <p:spPr>
          <a:xfrm>
            <a:off x="1571604" y="3214686"/>
            <a:ext cx="6200796" cy="1500198"/>
          </a:xfrm>
        </p:spPr>
        <p:txBody>
          <a:bodyPr>
            <a:noAutofit/>
          </a:bodyPr>
          <a:lstStyle/>
          <a:p>
            <a:r>
              <a:rPr lang="en-GB" sz="2000" b="1" dirty="0" smtClean="0">
                <a:solidFill>
                  <a:schemeClr val="tx2"/>
                </a:solidFill>
                <a:latin typeface="+mj-lt"/>
                <a:cs typeface="Arial" pitchFamily="34" charset="0"/>
              </a:rPr>
              <a:t>Jill Taylor-Roe</a:t>
            </a:r>
          </a:p>
          <a:p>
            <a:r>
              <a:rPr lang="en-GB" sz="2000" b="1" dirty="0" smtClean="0">
                <a:solidFill>
                  <a:schemeClr val="tx2"/>
                </a:solidFill>
                <a:latin typeface="+mj-lt"/>
                <a:cs typeface="Arial" pitchFamily="34" charset="0"/>
              </a:rPr>
              <a:t>Head of Liaison &amp; Academic Services</a:t>
            </a:r>
          </a:p>
          <a:p>
            <a:r>
              <a:rPr lang="en-GB" sz="2000" b="1" dirty="0" smtClean="0">
                <a:solidFill>
                  <a:schemeClr val="tx2"/>
                </a:solidFill>
                <a:latin typeface="+mj-lt"/>
                <a:cs typeface="Arial" pitchFamily="34" charset="0"/>
              </a:rPr>
              <a:t>Newcastle University </a:t>
            </a:r>
          </a:p>
          <a:p>
            <a:endParaRPr lang="en-GB" sz="1800" b="1" dirty="0" smtClean="0">
              <a:solidFill>
                <a:schemeClr val="tx2"/>
              </a:solidFill>
            </a:endParaRPr>
          </a:p>
          <a:p>
            <a:endParaRPr lang="en-GB" sz="1600" dirty="0" smtClean="0">
              <a:solidFill>
                <a:schemeClr val="tx2"/>
              </a:solidFill>
            </a:endParaRPr>
          </a:p>
          <a:p>
            <a:endParaRPr lang="en-GB" sz="1600" b="1" dirty="0" smtClean="0">
              <a:solidFill>
                <a:schemeClr val="tx2"/>
              </a:solidFill>
            </a:endParaRPr>
          </a:p>
          <a:p>
            <a:endParaRPr lang="en-GB" sz="2000" dirty="0" smtClean="0">
              <a:solidFill>
                <a:schemeClr val="tx2"/>
              </a:solidFill>
            </a:endParaRPr>
          </a:p>
          <a:p>
            <a:endParaRPr lang="en-GB" sz="2000" dirty="0">
              <a:solidFill>
                <a:schemeClr val="tx2"/>
              </a:solidFill>
            </a:endParaRPr>
          </a:p>
        </p:txBody>
      </p:sp>
      <p:sp>
        <p:nvSpPr>
          <p:cNvPr id="8" name="TextBox 7"/>
          <p:cNvSpPr txBox="1"/>
          <p:nvPr/>
        </p:nvSpPr>
        <p:spPr>
          <a:xfrm>
            <a:off x="500034" y="5643578"/>
            <a:ext cx="4357718" cy="646331"/>
          </a:xfrm>
          <a:prstGeom prst="rect">
            <a:avLst/>
          </a:prstGeom>
          <a:noFill/>
        </p:spPr>
        <p:txBody>
          <a:bodyPr wrap="square" rtlCol="0">
            <a:spAutoFit/>
          </a:bodyPr>
          <a:lstStyle/>
          <a:p>
            <a:r>
              <a:rPr lang="en-GB" dirty="0" smtClean="0">
                <a:solidFill>
                  <a:schemeClr val="accent1">
                    <a:lumMod val="75000"/>
                  </a:schemeClr>
                </a:solidFill>
                <a:latin typeface="+mj-lt"/>
                <a:cs typeface="Arial" pitchFamily="34" charset="0"/>
              </a:rPr>
              <a:t>STM  E-book 2.03 Seminar</a:t>
            </a:r>
          </a:p>
          <a:p>
            <a:r>
              <a:rPr lang="en-GB" dirty="0" smtClean="0">
                <a:solidFill>
                  <a:schemeClr val="accent1">
                    <a:lumMod val="75000"/>
                  </a:schemeClr>
                </a:solidFill>
                <a:latin typeface="+mj-lt"/>
                <a:cs typeface="Arial" pitchFamily="34" charset="0"/>
              </a:rPr>
              <a:t>23 April 2009</a:t>
            </a:r>
            <a:endParaRPr lang="en-GB" dirty="0">
              <a:solidFill>
                <a:schemeClr val="accent1">
                  <a:lumMod val="75000"/>
                </a:schemeClr>
              </a:solidFill>
              <a:latin typeface="+mj-lt"/>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solidFill>
                  <a:schemeClr val="accent1">
                    <a:lumMod val="75000"/>
                  </a:schemeClr>
                </a:solidFill>
              </a:rPr>
              <a:t/>
            </a:r>
            <a:br>
              <a:rPr lang="en-GB" sz="3600" dirty="0" smtClean="0">
                <a:solidFill>
                  <a:schemeClr val="accent1">
                    <a:lumMod val="75000"/>
                  </a:schemeClr>
                </a:solidFill>
              </a:rPr>
            </a:br>
            <a:r>
              <a:rPr lang="en-GB" sz="2400" dirty="0" smtClean="0">
                <a:solidFill>
                  <a:schemeClr val="accent1">
                    <a:lumMod val="75000"/>
                  </a:schemeClr>
                </a:solidFill>
              </a:rPr>
              <a:t>Recent surveys suggest there is significant demand for /interest in e-books in UK HE</a:t>
            </a:r>
          </a:p>
        </p:txBody>
      </p:sp>
      <p:pic>
        <p:nvPicPr>
          <p:cNvPr id="5" name="Picture 6" descr="ukmap"/>
          <p:cNvPicPr>
            <a:picLocks noGrp="1" noChangeAspect="1" noChangeArrowheads="1"/>
          </p:cNvPicPr>
          <p:nvPr>
            <p:ph idx="1"/>
          </p:nvPr>
        </p:nvPicPr>
        <p:blipFill>
          <a:blip r:embed="rId3">
            <a:lum contrast="100000"/>
          </a:blip>
          <a:srcRect/>
          <a:stretch>
            <a:fillRect/>
          </a:stretch>
        </p:blipFill>
        <p:spPr>
          <a:xfrm>
            <a:off x="1500166" y="2143116"/>
            <a:ext cx="2310845" cy="3740145"/>
          </a:xfrm>
          <a:solidFill>
            <a:schemeClr val="accent1"/>
          </a:solidFill>
        </p:spPr>
      </p:pic>
      <p:pic>
        <p:nvPicPr>
          <p:cNvPr id="6" name="Picture 5" descr="exit map"/>
          <p:cNvPicPr>
            <a:picLocks noChangeAspect="1" noChangeArrowheads="1"/>
          </p:cNvPicPr>
          <p:nvPr/>
        </p:nvPicPr>
        <p:blipFill>
          <a:blip r:embed="rId4" cstate="print"/>
          <a:srcRect/>
          <a:stretch>
            <a:fillRect/>
          </a:stretch>
        </p:blipFill>
        <p:spPr bwMode="auto">
          <a:xfrm>
            <a:off x="5356519" y="2143116"/>
            <a:ext cx="2453990" cy="3714776"/>
          </a:xfrm>
          <a:prstGeom prst="rect">
            <a:avLst/>
          </a:prstGeom>
          <a:noFill/>
          <a:ln w="9525">
            <a:noFill/>
            <a:miter lim="800000"/>
            <a:headEnd/>
            <a:tailEnd/>
          </a:ln>
        </p:spPr>
      </p:pic>
      <p:sp>
        <p:nvSpPr>
          <p:cNvPr id="9" name="TextBox 8"/>
          <p:cNvSpPr txBox="1"/>
          <p:nvPr/>
        </p:nvSpPr>
        <p:spPr>
          <a:xfrm>
            <a:off x="5286380" y="1571612"/>
            <a:ext cx="3071834" cy="338554"/>
          </a:xfrm>
          <a:prstGeom prst="rect">
            <a:avLst/>
          </a:prstGeom>
          <a:noFill/>
        </p:spPr>
        <p:txBody>
          <a:bodyPr wrap="square" rtlCol="0">
            <a:spAutoFit/>
          </a:bodyPr>
          <a:lstStyle/>
          <a:p>
            <a:r>
              <a:rPr lang="en-GB" sz="1600" dirty="0" smtClean="0">
                <a:solidFill>
                  <a:schemeClr val="accent1">
                    <a:lumMod val="75000"/>
                  </a:schemeClr>
                </a:solidFill>
              </a:rPr>
              <a:t>Spread of </a:t>
            </a:r>
            <a:r>
              <a:rPr lang="en-GB" sz="1600" dirty="0" err="1" smtClean="0">
                <a:solidFill>
                  <a:schemeClr val="accent1">
                    <a:lumMod val="75000"/>
                  </a:schemeClr>
                </a:solidFill>
              </a:rPr>
              <a:t>Responses:Exit</a:t>
            </a:r>
            <a:r>
              <a:rPr lang="en-GB" sz="1600" dirty="0" smtClean="0">
                <a:solidFill>
                  <a:schemeClr val="accent1">
                    <a:lumMod val="75000"/>
                  </a:schemeClr>
                </a:solidFill>
              </a:rPr>
              <a:t> Survey</a:t>
            </a:r>
          </a:p>
        </p:txBody>
      </p:sp>
      <p:sp>
        <p:nvSpPr>
          <p:cNvPr id="13" name="TextBox 12"/>
          <p:cNvSpPr txBox="1"/>
          <p:nvPr/>
        </p:nvSpPr>
        <p:spPr>
          <a:xfrm>
            <a:off x="928662" y="1785926"/>
            <a:ext cx="3286148" cy="338554"/>
          </a:xfrm>
          <a:prstGeom prst="rect">
            <a:avLst/>
          </a:prstGeom>
          <a:noFill/>
        </p:spPr>
        <p:txBody>
          <a:bodyPr wrap="square" rtlCol="0">
            <a:spAutoFit/>
          </a:bodyPr>
          <a:lstStyle/>
          <a:p>
            <a:r>
              <a:rPr lang="en-GB" sz="1600" dirty="0" smtClean="0">
                <a:solidFill>
                  <a:schemeClr val="accent1">
                    <a:lumMod val="75000"/>
                  </a:schemeClr>
                </a:solidFill>
              </a:rPr>
              <a:t>Spread of </a:t>
            </a:r>
            <a:r>
              <a:rPr lang="en-GB" sz="1600" dirty="0" err="1" smtClean="0">
                <a:solidFill>
                  <a:schemeClr val="accent1">
                    <a:lumMod val="75000"/>
                  </a:schemeClr>
                </a:solidFill>
              </a:rPr>
              <a:t>Responses:Entrance</a:t>
            </a:r>
            <a:r>
              <a:rPr lang="en-GB" sz="1600" dirty="0" smtClean="0">
                <a:solidFill>
                  <a:schemeClr val="accent1">
                    <a:lumMod val="75000"/>
                  </a:schemeClr>
                </a:solidFill>
              </a:rPr>
              <a:t> Survey</a:t>
            </a:r>
            <a:endParaRPr lang="en-GB" sz="1600" dirty="0">
              <a:solidFill>
                <a:schemeClr val="accent1">
                  <a:lumMod val="75000"/>
                </a:schemeClr>
              </a:solidFill>
            </a:endParaRPr>
          </a:p>
        </p:txBody>
      </p:sp>
      <p:pic>
        <p:nvPicPr>
          <p:cNvPr id="12" name="Picture 3" descr="untitled"/>
          <p:cNvPicPr>
            <a:picLocks noChangeAspect="1" noChangeArrowheads="1"/>
          </p:cNvPicPr>
          <p:nvPr/>
        </p:nvPicPr>
        <p:blipFill>
          <a:blip r:embed="rId5"/>
          <a:srcRect/>
          <a:stretch>
            <a:fillRect/>
          </a:stretch>
        </p:blipFill>
        <p:spPr bwMode="auto">
          <a:xfrm>
            <a:off x="714348" y="6143644"/>
            <a:ext cx="2412943" cy="505143"/>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Grp="1" noChangeArrowheads="1"/>
          </p:cNvSpPr>
          <p:nvPr>
            <p:ph type="title" idx="4294967295"/>
          </p:nvPr>
        </p:nvSpPr>
        <p:spPr/>
        <p:txBody>
          <a:bodyPr>
            <a:normAutofit/>
          </a:bodyPr>
          <a:lstStyle/>
          <a:p>
            <a:r>
              <a:rPr lang="en-GB" sz="3200" dirty="0" smtClean="0">
                <a:solidFill>
                  <a:schemeClr val="accent1">
                    <a:lumMod val="75000"/>
                  </a:schemeClr>
                </a:solidFill>
                <a:ea typeface="ＭＳ Ｐゴシック" pitchFamily="-109" charset="-128"/>
              </a:rPr>
              <a:t>It’s not just librarians who are interested…</a:t>
            </a:r>
            <a:endParaRPr lang="en-US" sz="3200" dirty="0" smtClean="0">
              <a:solidFill>
                <a:schemeClr val="accent1">
                  <a:lumMod val="75000"/>
                </a:schemeClr>
              </a:solidFill>
              <a:ea typeface="ＭＳ Ｐゴシック" pitchFamily="-109" charset="-128"/>
            </a:endParaRPr>
          </a:p>
        </p:txBody>
      </p:sp>
      <p:sp>
        <p:nvSpPr>
          <p:cNvPr id="208899" name="Rectangle 3"/>
          <p:cNvSpPr>
            <a:spLocks noGrp="1" noChangeArrowheads="1"/>
          </p:cNvSpPr>
          <p:nvPr>
            <p:ph type="body" idx="4294967295"/>
          </p:nvPr>
        </p:nvSpPr>
        <p:spPr/>
        <p:txBody>
          <a:bodyPr/>
          <a:lstStyle/>
          <a:p>
            <a:pPr eaLnBrk="1" hangingPunct="1">
              <a:buFont typeface="Wingdings" pitchFamily="2" charset="2"/>
              <a:buNone/>
            </a:pPr>
            <a:r>
              <a:rPr lang="en-US" sz="2000" i="1" dirty="0" smtClean="0">
                <a:ea typeface="ＭＳ Ｐゴシック" pitchFamily="-109" charset="-128"/>
              </a:rPr>
              <a:t>	</a:t>
            </a:r>
            <a:r>
              <a:rPr lang="en-US" sz="2000" i="1" dirty="0" smtClean="0">
                <a:solidFill>
                  <a:schemeClr val="accent1">
                    <a:lumMod val="75000"/>
                  </a:schemeClr>
                </a:solidFill>
                <a:ea typeface="ＭＳ Ｐゴシック" pitchFamily="-109" charset="-128"/>
              </a:rPr>
              <a:t>“Originally the driving force was library staff as we experimented with ‘new’ technology and looked for ways to support increasing numbers of part-time and distance learners. We were lucky that our students embraced them enthusiastically. Now , as with journals, more and more students are demanding text books electronically and can’t understand why some are not available”</a:t>
            </a:r>
          </a:p>
          <a:p>
            <a:pPr eaLnBrk="1" hangingPunct="1">
              <a:buFont typeface="Wingdings" pitchFamily="2" charset="2"/>
              <a:buNone/>
            </a:pPr>
            <a:endParaRPr lang="en-GB" sz="2000" i="1" dirty="0" smtClean="0">
              <a:solidFill>
                <a:schemeClr val="accent1">
                  <a:lumMod val="75000"/>
                </a:schemeClr>
              </a:solidFill>
              <a:ea typeface="ＭＳ Ｐゴシック" pitchFamily="-109" charset="-128"/>
            </a:endParaRPr>
          </a:p>
          <a:p>
            <a:pPr eaLnBrk="1" hangingPunct="1">
              <a:buFont typeface="Wingdings" pitchFamily="2" charset="2"/>
              <a:buNone/>
            </a:pPr>
            <a:r>
              <a:rPr lang="en-GB" sz="2000" i="1" dirty="0" smtClean="0">
                <a:solidFill>
                  <a:schemeClr val="accent1">
                    <a:lumMod val="75000"/>
                  </a:schemeClr>
                </a:solidFill>
                <a:ea typeface="ＭＳ Ｐゴシック" pitchFamily="-109" charset="-128"/>
              </a:rPr>
              <a:t>	“Subject areas with good e-journal access, especially STM are also beginning to enquire as they appreciate the convenience of 24/7 access”</a:t>
            </a:r>
            <a:endParaRPr lang="en-US" i="1" dirty="0" smtClean="0">
              <a:solidFill>
                <a:schemeClr val="accent1">
                  <a:lumMod val="75000"/>
                </a:schemeClr>
              </a:solidFill>
              <a:ea typeface="ＭＳ Ｐゴシック" pitchFamily="-109" charset="-128"/>
            </a:endParaRPr>
          </a:p>
        </p:txBody>
      </p:sp>
      <p:pic>
        <p:nvPicPr>
          <p:cNvPr id="5" name="Picture 4" descr="untitled"/>
          <p:cNvPicPr>
            <a:picLocks noChangeAspect="1" noChangeArrowheads="1"/>
          </p:cNvPicPr>
          <p:nvPr/>
        </p:nvPicPr>
        <p:blipFill>
          <a:blip r:embed="rId3"/>
          <a:srcRect/>
          <a:stretch>
            <a:fillRect/>
          </a:stretch>
        </p:blipFill>
        <p:spPr bwMode="auto">
          <a:xfrm>
            <a:off x="785786" y="5000636"/>
            <a:ext cx="4289685" cy="885824"/>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title" idx="4294967295"/>
          </p:nvPr>
        </p:nvSpPr>
        <p:spPr/>
        <p:txBody>
          <a:bodyPr>
            <a:normAutofit/>
          </a:bodyPr>
          <a:lstStyle/>
          <a:p>
            <a:r>
              <a:rPr lang="en-GB" sz="3200" dirty="0" smtClean="0">
                <a:solidFill>
                  <a:schemeClr val="accent1">
                    <a:lumMod val="75000"/>
                  </a:schemeClr>
                </a:solidFill>
                <a:ea typeface="ＭＳ Ｐゴシック" pitchFamily="-109" charset="-128"/>
              </a:rPr>
              <a:t>It’s not just librarians who are interested…</a:t>
            </a:r>
            <a:endParaRPr lang="en-US" sz="3200" dirty="0" smtClean="0">
              <a:ea typeface="ＭＳ Ｐゴシック" pitchFamily="-109" charset="-128"/>
            </a:endParaRPr>
          </a:p>
        </p:txBody>
      </p:sp>
      <p:sp>
        <p:nvSpPr>
          <p:cNvPr id="215043" name="Rectangle 3"/>
          <p:cNvSpPr>
            <a:spLocks noGrp="1" noChangeArrowheads="1"/>
          </p:cNvSpPr>
          <p:nvPr>
            <p:ph type="body" idx="4294967295"/>
          </p:nvPr>
        </p:nvSpPr>
        <p:spPr/>
        <p:txBody>
          <a:bodyPr/>
          <a:lstStyle/>
          <a:p>
            <a:pPr>
              <a:buFont typeface="Wingdings" pitchFamily="2" charset="2"/>
              <a:buNone/>
            </a:pPr>
            <a:r>
              <a:rPr lang="en-GB" sz="2400" i="1" dirty="0" smtClean="0">
                <a:ea typeface="ＭＳ Ｐゴシック" pitchFamily="-109" charset="-128"/>
              </a:rPr>
              <a:t>	</a:t>
            </a:r>
            <a:r>
              <a:rPr lang="en-GB" sz="2400" i="1" dirty="0" smtClean="0">
                <a:solidFill>
                  <a:schemeClr val="accent1">
                    <a:lumMod val="75000"/>
                  </a:schemeClr>
                </a:solidFill>
                <a:ea typeface="ＭＳ Ｐゴシック" pitchFamily="-109" charset="-128"/>
              </a:rPr>
              <a:t>“Pressure to buy e-books is coming from students, satisfaction survey indicate demand, along with consistent demand for print”</a:t>
            </a:r>
          </a:p>
          <a:p>
            <a:pPr>
              <a:buFont typeface="Wingdings" pitchFamily="2" charset="2"/>
              <a:buNone/>
            </a:pPr>
            <a:endParaRPr lang="en-GB" sz="2400" i="1" dirty="0" smtClean="0">
              <a:solidFill>
                <a:schemeClr val="accent1">
                  <a:lumMod val="75000"/>
                </a:schemeClr>
              </a:solidFill>
              <a:ea typeface="ＭＳ Ｐゴシック" pitchFamily="-109" charset="-128"/>
            </a:endParaRPr>
          </a:p>
          <a:p>
            <a:pPr>
              <a:buFont typeface="Wingdings" pitchFamily="2" charset="2"/>
              <a:buNone/>
            </a:pPr>
            <a:r>
              <a:rPr lang="en-GB" sz="2400" i="1" dirty="0" smtClean="0">
                <a:solidFill>
                  <a:schemeClr val="accent1">
                    <a:lumMod val="75000"/>
                  </a:schemeClr>
                </a:solidFill>
                <a:ea typeface="ＭＳ Ｐゴシック" pitchFamily="-109" charset="-128"/>
              </a:rPr>
              <a:t>	“More recently demand is being generated form teaching staff as more use is being made of VLE’s and the requirement to be able to directly link from the VLE or online course to the e-version of a text”</a:t>
            </a:r>
            <a:endParaRPr lang="en-US" sz="2400" i="1" dirty="0" smtClean="0">
              <a:solidFill>
                <a:schemeClr val="accent1">
                  <a:lumMod val="75000"/>
                </a:schemeClr>
              </a:solidFill>
              <a:ea typeface="ＭＳ Ｐゴシック" pitchFamily="-109" charset="-128"/>
            </a:endParaRPr>
          </a:p>
        </p:txBody>
      </p:sp>
      <p:pic>
        <p:nvPicPr>
          <p:cNvPr id="5" name="Picture 4" descr="untitled"/>
          <p:cNvPicPr>
            <a:picLocks noChangeAspect="1" noChangeArrowheads="1"/>
          </p:cNvPicPr>
          <p:nvPr/>
        </p:nvPicPr>
        <p:blipFill>
          <a:blip r:embed="rId3"/>
          <a:srcRect/>
          <a:stretch>
            <a:fillRect/>
          </a:stretch>
        </p:blipFill>
        <p:spPr bwMode="auto">
          <a:xfrm>
            <a:off x="928662" y="5072074"/>
            <a:ext cx="4981575" cy="10287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txBox="1">
            <a:spLocks noGrp="1"/>
          </p:cNvSpPr>
          <p:nvPr/>
        </p:nvSpPr>
        <p:spPr bwMode="auto">
          <a:xfrm>
            <a:off x="3605213" y="6394450"/>
            <a:ext cx="5214937" cy="215900"/>
          </a:xfrm>
          <a:prstGeom prst="rect">
            <a:avLst/>
          </a:prstGeom>
          <a:noFill/>
          <a:ln>
            <a:miter lim="800000"/>
            <a:headEnd/>
            <a:tailEnd/>
          </a:ln>
        </p:spPr>
        <p:txBody>
          <a:bodyPr/>
          <a:lstStyle/>
          <a:p>
            <a:pPr algn="r"/>
            <a:r>
              <a:rPr lang="en-GB" sz="1000">
                <a:solidFill>
                  <a:schemeClr val="bg1"/>
                </a:solidFill>
                <a:latin typeface="Verdana" pitchFamily="34" charset="0"/>
              </a:rPr>
              <a:t>Slide </a:t>
            </a:r>
            <a:fld id="{54F12639-2F1A-487B-8C6E-92C9997943C0}" type="slidenum">
              <a:rPr lang="en-GB" sz="1000" b="1">
                <a:solidFill>
                  <a:srgbClr val="EB9CA8"/>
                </a:solidFill>
                <a:latin typeface="Verdana" pitchFamily="34" charset="0"/>
              </a:rPr>
              <a:pPr algn="r"/>
              <a:t>5</a:t>
            </a:fld>
            <a:endParaRPr lang="en-GB" sz="1000" b="1">
              <a:solidFill>
                <a:srgbClr val="9EB387"/>
              </a:solidFill>
              <a:latin typeface="Verdana" pitchFamily="34" charset="0"/>
            </a:endParaRPr>
          </a:p>
        </p:txBody>
      </p:sp>
      <p:sp>
        <p:nvSpPr>
          <p:cNvPr id="113667" name="Rectangle 2"/>
          <p:cNvSpPr>
            <a:spLocks noGrp="1" noChangeArrowheads="1"/>
          </p:cNvSpPr>
          <p:nvPr>
            <p:ph type="body" idx="4294967295"/>
          </p:nvPr>
        </p:nvSpPr>
        <p:spPr>
          <a:xfrm>
            <a:off x="149225" y="1249363"/>
            <a:ext cx="8755063" cy="4841875"/>
          </a:xfrm>
        </p:spPr>
        <p:txBody>
          <a:bodyPr/>
          <a:lstStyle/>
          <a:p>
            <a:pPr eaLnBrk="1" hangingPunct="1">
              <a:buFont typeface="Wingdings" pitchFamily="2" charset="2"/>
              <a:buNone/>
            </a:pPr>
            <a:endParaRPr lang="en-US" sz="1600" smtClean="0">
              <a:ea typeface="ＭＳ Ｐゴシック" pitchFamily="-109" charset="-128"/>
            </a:endParaRPr>
          </a:p>
          <a:p>
            <a:pPr eaLnBrk="1" hangingPunct="1"/>
            <a:endParaRPr lang="en-GB" sz="2000" smtClean="0">
              <a:ea typeface="ＭＳ Ｐゴシック" pitchFamily="-109" charset="-128"/>
            </a:endParaRPr>
          </a:p>
          <a:p>
            <a:pPr eaLnBrk="1" hangingPunct="1"/>
            <a:endParaRPr lang="en-US" sz="2000" smtClean="0">
              <a:ea typeface="ＭＳ Ｐゴシック" pitchFamily="-109" charset="-128"/>
            </a:endParaRPr>
          </a:p>
        </p:txBody>
      </p:sp>
      <p:pic>
        <p:nvPicPr>
          <p:cNvPr id="113668" name="Picture 3" descr="untitled"/>
          <p:cNvPicPr>
            <a:picLocks noChangeAspect="1" noChangeArrowheads="1"/>
          </p:cNvPicPr>
          <p:nvPr/>
        </p:nvPicPr>
        <p:blipFill>
          <a:blip r:embed="rId3"/>
          <a:srcRect/>
          <a:stretch>
            <a:fillRect/>
          </a:stretch>
        </p:blipFill>
        <p:spPr bwMode="auto">
          <a:xfrm>
            <a:off x="4786315" y="5839289"/>
            <a:ext cx="3857652" cy="807589"/>
          </a:xfrm>
          <a:prstGeom prst="rect">
            <a:avLst/>
          </a:prstGeom>
          <a:noFill/>
          <a:ln w="9525">
            <a:noFill/>
            <a:miter lim="800000"/>
            <a:headEnd/>
            <a:tailEnd/>
          </a:ln>
        </p:spPr>
      </p:pic>
      <p:sp>
        <p:nvSpPr>
          <p:cNvPr id="113669" name="Rectangle 4"/>
          <p:cNvSpPr>
            <a:spLocks noGrp="1" noChangeArrowheads="1"/>
          </p:cNvSpPr>
          <p:nvPr>
            <p:ph type="title" idx="4294967295"/>
          </p:nvPr>
        </p:nvSpPr>
        <p:spPr>
          <a:xfrm>
            <a:off x="400050" y="369888"/>
            <a:ext cx="8743950" cy="812800"/>
          </a:xfrm>
        </p:spPr>
        <p:txBody>
          <a:bodyPr>
            <a:normAutofit/>
          </a:bodyPr>
          <a:lstStyle/>
          <a:p>
            <a:pPr eaLnBrk="1" hangingPunct="1"/>
            <a:r>
              <a:rPr lang="en-GB" sz="3600" dirty="0" smtClean="0">
                <a:solidFill>
                  <a:schemeClr val="accent1">
                    <a:lumMod val="75000"/>
                  </a:schemeClr>
                </a:solidFill>
                <a:ea typeface="ＭＳ Ｐゴシック" pitchFamily="-109" charset="-128"/>
              </a:rPr>
              <a:t>Pushing at an open door…</a:t>
            </a:r>
            <a:endParaRPr lang="en-US" sz="3600" dirty="0" smtClean="0">
              <a:solidFill>
                <a:schemeClr val="accent1">
                  <a:lumMod val="75000"/>
                </a:schemeClr>
              </a:solidFill>
              <a:ea typeface="ＭＳ Ｐゴシック" pitchFamily="-109" charset="-128"/>
            </a:endParaRPr>
          </a:p>
        </p:txBody>
      </p:sp>
      <p:pic>
        <p:nvPicPr>
          <p:cNvPr id="113670" name="Picture 5" descr="49.tiff"/>
          <p:cNvPicPr>
            <a:picLocks noChangeAspect="1"/>
          </p:cNvPicPr>
          <p:nvPr/>
        </p:nvPicPr>
        <p:blipFill>
          <a:blip r:embed="rId4"/>
          <a:srcRect/>
          <a:stretch>
            <a:fillRect/>
          </a:stretch>
        </p:blipFill>
        <p:spPr bwMode="auto">
          <a:xfrm>
            <a:off x="0" y="1882775"/>
            <a:ext cx="9144000" cy="2070100"/>
          </a:xfrm>
          <a:prstGeom prst="rect">
            <a:avLst/>
          </a:prstGeom>
          <a:noFill/>
          <a:ln w="9525">
            <a:noFill/>
            <a:miter lim="800000"/>
            <a:headEnd/>
            <a:tailEnd/>
          </a:ln>
        </p:spPr>
      </p:pic>
      <p:sp>
        <p:nvSpPr>
          <p:cNvPr id="113671" name="TextBox 7"/>
          <p:cNvSpPr txBox="1">
            <a:spLocks noChangeArrowheads="1"/>
          </p:cNvSpPr>
          <p:nvPr/>
        </p:nvSpPr>
        <p:spPr bwMode="auto">
          <a:xfrm>
            <a:off x="1103313" y="3913188"/>
            <a:ext cx="6132512" cy="1920875"/>
          </a:xfrm>
          <a:prstGeom prst="rect">
            <a:avLst/>
          </a:prstGeom>
          <a:noFill/>
          <a:ln w="9525">
            <a:noFill/>
            <a:miter lim="800000"/>
            <a:headEnd/>
            <a:tailEnd/>
          </a:ln>
        </p:spPr>
        <p:txBody>
          <a:bodyPr>
            <a:spAutoFit/>
          </a:bodyPr>
          <a:lstStyle/>
          <a:p>
            <a:r>
              <a:rPr lang="en-US" sz="2000" b="1">
                <a:latin typeface="Helvetica Neue" pitchFamily="-109" charset="0"/>
              </a:rPr>
              <a:t>More than 60% of the academic population is already using e-books for work or leisure </a:t>
            </a:r>
          </a:p>
          <a:p>
            <a:endParaRPr lang="en-US" sz="2000" b="1">
              <a:latin typeface="Helvetica Neue" pitchFamily="-109" charset="0"/>
            </a:endParaRPr>
          </a:p>
          <a:p>
            <a:r>
              <a:rPr lang="en-US" sz="2000" b="1">
                <a:latin typeface="Helvetica Neue" pitchFamily="-109" charset="0"/>
              </a:rPr>
              <a:t>More people are using e-books: with a large increase among JISC teachers, perhaps as a result of intense promotional activity?</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700" dirty="0" smtClean="0">
                <a:solidFill>
                  <a:schemeClr val="accent1">
                    <a:lumMod val="75000"/>
                  </a:schemeClr>
                </a:solidFill>
              </a:rPr>
              <a:t/>
            </a:r>
            <a:br>
              <a:rPr lang="en-GB" sz="2700" dirty="0" smtClean="0">
                <a:solidFill>
                  <a:schemeClr val="accent1">
                    <a:lumMod val="75000"/>
                  </a:schemeClr>
                </a:solidFill>
              </a:rPr>
            </a:br>
            <a:r>
              <a:rPr lang="en-GB" sz="3100" b="1" dirty="0" smtClean="0">
                <a:solidFill>
                  <a:schemeClr val="accent1">
                    <a:lumMod val="75000"/>
                  </a:schemeClr>
                </a:solidFill>
              </a:rPr>
              <a:t>But how is this translated into actual spending?</a:t>
            </a:r>
            <a:br>
              <a:rPr lang="en-GB" sz="3100" b="1" dirty="0" smtClean="0">
                <a:solidFill>
                  <a:schemeClr val="accent1">
                    <a:lumMod val="75000"/>
                  </a:schemeClr>
                </a:solidFill>
              </a:rPr>
            </a:br>
            <a:endParaRPr lang="en-GB" sz="3100" b="1" dirty="0">
              <a:solidFill>
                <a:schemeClr val="accent1">
                  <a:lumMod val="75000"/>
                </a:schemeClr>
              </a:solidFill>
            </a:endParaRPr>
          </a:p>
        </p:txBody>
      </p:sp>
      <p:pic>
        <p:nvPicPr>
          <p:cNvPr id="4" name="Picture 2"/>
          <p:cNvPicPr>
            <a:picLocks noGrp="1" noChangeAspect="1" noChangeArrowheads="1"/>
          </p:cNvPicPr>
          <p:nvPr>
            <p:ph idx="1"/>
          </p:nvPr>
        </p:nvPicPr>
        <p:blipFill>
          <a:blip r:embed="rId3" cstate="print"/>
          <a:srcRect/>
          <a:stretch>
            <a:fillRect/>
          </a:stretch>
        </p:blipFill>
        <p:spPr bwMode="auto">
          <a:xfrm>
            <a:off x="6786578" y="5929330"/>
            <a:ext cx="1641843" cy="577762"/>
          </a:xfrm>
          <a:prstGeom prst="rect">
            <a:avLst/>
          </a:prstGeom>
          <a:noFill/>
          <a:ln w="9525">
            <a:noFill/>
            <a:miter lim="800000"/>
            <a:headEnd/>
            <a:tailEnd/>
          </a:ln>
          <a:effectLst/>
        </p:spPr>
      </p:pic>
      <p:pic>
        <p:nvPicPr>
          <p:cNvPr id="1026" name="Picture 2"/>
          <p:cNvPicPr>
            <a:picLocks noChangeAspect="1" noChangeArrowheads="1"/>
          </p:cNvPicPr>
          <p:nvPr/>
        </p:nvPicPr>
        <p:blipFill>
          <a:blip r:embed="rId4"/>
          <a:srcRect/>
          <a:stretch>
            <a:fillRect/>
          </a:stretch>
        </p:blipFill>
        <p:spPr bwMode="auto">
          <a:xfrm>
            <a:off x="618653" y="1500174"/>
            <a:ext cx="6096487" cy="3643338"/>
          </a:xfrm>
          <a:prstGeom prst="rect">
            <a:avLst/>
          </a:prstGeom>
          <a:noFill/>
          <a:ln w="9525">
            <a:noFill/>
            <a:miter lim="800000"/>
            <a:headEnd/>
            <a:tailEnd/>
          </a:ln>
          <a:effectLst/>
        </p:spPr>
      </p:pic>
      <p:sp>
        <p:nvSpPr>
          <p:cNvPr id="7" name="TextBox 6"/>
          <p:cNvSpPr txBox="1"/>
          <p:nvPr/>
        </p:nvSpPr>
        <p:spPr>
          <a:xfrm>
            <a:off x="1214414" y="6000768"/>
            <a:ext cx="2682065" cy="276999"/>
          </a:xfrm>
          <a:prstGeom prst="rect">
            <a:avLst/>
          </a:prstGeom>
          <a:noFill/>
        </p:spPr>
        <p:txBody>
          <a:bodyPr wrap="square" rtlCol="0">
            <a:spAutoFit/>
          </a:bodyPr>
          <a:lstStyle/>
          <a:p>
            <a:r>
              <a:rPr lang="en-GB" sz="1200" dirty="0" smtClean="0">
                <a:solidFill>
                  <a:schemeClr val="accent1">
                    <a:lumMod val="75000"/>
                  </a:schemeClr>
                </a:solidFill>
              </a:rPr>
              <a:t>Source: Annual SCONUL statistics</a:t>
            </a:r>
            <a:endParaRPr lang="en-GB" sz="1200" dirty="0">
              <a:solidFill>
                <a:schemeClr val="accent1">
                  <a:lumMod val="75000"/>
                </a:schemeClr>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1">
                    <a:lumMod val="75000"/>
                  </a:schemeClr>
                </a:solidFill>
              </a:rPr>
              <a:t>Ebook expenditure is still only a fraction of print book spend</a:t>
            </a:r>
            <a:endParaRPr lang="en-GB" b="1" dirty="0">
              <a:solidFill>
                <a:schemeClr val="accent1">
                  <a:lumMod val="75000"/>
                </a:schemeClr>
              </a:solidFill>
            </a:endParaRPr>
          </a:p>
        </p:txBody>
      </p:sp>
      <p:pic>
        <p:nvPicPr>
          <p:cNvPr id="1026" name="Picture 2"/>
          <p:cNvPicPr>
            <a:picLocks noGrp="1" noChangeAspect="1" noChangeArrowheads="1"/>
          </p:cNvPicPr>
          <p:nvPr>
            <p:ph idx="1"/>
          </p:nvPr>
        </p:nvPicPr>
        <p:blipFill>
          <a:blip r:embed="rId3"/>
          <a:srcRect/>
          <a:stretch>
            <a:fillRect/>
          </a:stretch>
        </p:blipFill>
        <p:spPr bwMode="auto">
          <a:xfrm>
            <a:off x="2271712" y="2477294"/>
            <a:ext cx="4600575" cy="2771775"/>
          </a:xfrm>
          <a:prstGeom prst="rect">
            <a:avLst/>
          </a:prstGeom>
          <a:noFill/>
          <a:ln w="9525">
            <a:noFill/>
            <a:miter lim="800000"/>
            <a:headEnd/>
            <a:tailEnd/>
          </a:ln>
          <a:effectLst/>
        </p:spPr>
      </p:pic>
      <p:sp>
        <p:nvSpPr>
          <p:cNvPr id="5" name="Rectangle 4"/>
          <p:cNvSpPr/>
          <p:nvPr/>
        </p:nvSpPr>
        <p:spPr>
          <a:xfrm rot="10800000" flipH="1" flipV="1">
            <a:off x="571472" y="5929330"/>
            <a:ext cx="3286149" cy="338554"/>
          </a:xfrm>
          <a:prstGeom prst="rect">
            <a:avLst/>
          </a:prstGeom>
        </p:spPr>
        <p:txBody>
          <a:bodyPr wrap="square">
            <a:spAutoFit/>
          </a:bodyPr>
          <a:lstStyle/>
          <a:p>
            <a:r>
              <a:rPr lang="en-GB" sz="1600" dirty="0" smtClean="0">
                <a:solidFill>
                  <a:schemeClr val="accent1">
                    <a:lumMod val="75000"/>
                  </a:schemeClr>
                </a:solidFill>
              </a:rPr>
              <a:t>Source: Annual SCONUL statistics</a:t>
            </a:r>
            <a:endParaRPr lang="en-GB" sz="1600" dirty="0">
              <a:solidFill>
                <a:schemeClr val="accent1">
                  <a:lumMod val="75000"/>
                </a:schemeClr>
              </a:solidFill>
            </a:endParaRPr>
          </a:p>
        </p:txBody>
      </p:sp>
      <p:pic>
        <p:nvPicPr>
          <p:cNvPr id="6" name="Picture 2"/>
          <p:cNvPicPr>
            <a:picLocks noChangeAspect="1" noChangeArrowheads="1"/>
          </p:cNvPicPr>
          <p:nvPr/>
        </p:nvPicPr>
        <p:blipFill>
          <a:blip r:embed="rId4" cstate="print"/>
          <a:srcRect/>
          <a:stretch>
            <a:fillRect/>
          </a:stretch>
        </p:blipFill>
        <p:spPr bwMode="auto">
          <a:xfrm>
            <a:off x="6786578" y="5929330"/>
            <a:ext cx="1641843" cy="577762"/>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idx="4294967295"/>
          </p:nvPr>
        </p:nvSpPr>
        <p:spPr>
          <a:xfrm>
            <a:off x="185738" y="338138"/>
            <a:ext cx="8715375" cy="796925"/>
          </a:xfrm>
        </p:spPr>
        <p:txBody>
          <a:bodyPr>
            <a:noAutofit/>
          </a:bodyPr>
          <a:lstStyle/>
          <a:p>
            <a:pPr algn="ctr"/>
            <a:r>
              <a:rPr lang="en-GB" sz="3200" b="1" dirty="0" smtClean="0">
                <a:solidFill>
                  <a:schemeClr val="accent1">
                    <a:lumMod val="75000"/>
                  </a:schemeClr>
                </a:solidFill>
                <a:ea typeface="ＭＳ Ｐゴシック" pitchFamily="-109" charset="-128"/>
              </a:rPr>
              <a:t/>
            </a:r>
            <a:br>
              <a:rPr lang="en-GB" sz="3200" b="1" dirty="0" smtClean="0">
                <a:solidFill>
                  <a:schemeClr val="accent1">
                    <a:lumMod val="75000"/>
                  </a:schemeClr>
                </a:solidFill>
                <a:ea typeface="ＭＳ Ｐゴシック" pitchFamily="-109" charset="-128"/>
              </a:rPr>
            </a:br>
            <a:r>
              <a:rPr lang="en-GB" sz="2800" b="1" dirty="0" smtClean="0">
                <a:solidFill>
                  <a:schemeClr val="accent1">
                    <a:lumMod val="75000"/>
                  </a:schemeClr>
                </a:solidFill>
                <a:ea typeface="ＭＳ Ｐゴシック" pitchFamily="-109" charset="-128"/>
              </a:rPr>
              <a:t>Why UK higher education has not bought more ebooks</a:t>
            </a:r>
            <a:r>
              <a:rPr lang="en-GB" sz="3600" b="1" dirty="0" smtClean="0">
                <a:solidFill>
                  <a:schemeClr val="accent1">
                    <a:lumMod val="75000"/>
                  </a:schemeClr>
                </a:solidFill>
                <a:ea typeface="ＭＳ Ｐゴシック" pitchFamily="-109" charset="-128"/>
              </a:rPr>
              <a:t/>
            </a:r>
            <a:br>
              <a:rPr lang="en-GB" sz="3600" b="1" dirty="0" smtClean="0">
                <a:solidFill>
                  <a:schemeClr val="accent1">
                    <a:lumMod val="75000"/>
                  </a:schemeClr>
                </a:solidFill>
                <a:ea typeface="ＭＳ Ｐゴシック" pitchFamily="-109" charset="-128"/>
              </a:rPr>
            </a:br>
            <a:endParaRPr lang="en-US" sz="3600" b="1" dirty="0" smtClean="0">
              <a:solidFill>
                <a:schemeClr val="accent1">
                  <a:lumMod val="75000"/>
                </a:schemeClr>
              </a:solidFill>
              <a:ea typeface="ＭＳ Ｐゴシック" pitchFamily="-109" charset="-128"/>
            </a:endParaRPr>
          </a:p>
        </p:txBody>
      </p:sp>
      <p:sp>
        <p:nvSpPr>
          <p:cNvPr id="202755" name="Rectangle 3"/>
          <p:cNvSpPr>
            <a:spLocks noGrp="1" noChangeArrowheads="1"/>
          </p:cNvSpPr>
          <p:nvPr>
            <p:ph type="body" idx="4294967295"/>
          </p:nvPr>
        </p:nvSpPr>
        <p:spPr>
          <a:xfrm>
            <a:off x="127000" y="1311275"/>
            <a:ext cx="8755063" cy="4814888"/>
          </a:xfrm>
        </p:spPr>
        <p:txBody>
          <a:bodyPr/>
          <a:lstStyle/>
          <a:p>
            <a:pPr>
              <a:lnSpc>
                <a:spcPct val="90000"/>
              </a:lnSpc>
            </a:pPr>
            <a:r>
              <a:rPr lang="en-GB" sz="2000" b="1" dirty="0" smtClean="0">
                <a:solidFill>
                  <a:schemeClr val="accent4">
                    <a:lumMod val="60000"/>
                    <a:lumOff val="40000"/>
                  </a:schemeClr>
                </a:solidFill>
                <a:ea typeface="ＭＳ Ｐゴシック" pitchFamily="-109" charset="-128"/>
              </a:rPr>
              <a:t>E-book pricing models are not satisfactory (64%)</a:t>
            </a:r>
          </a:p>
          <a:p>
            <a:pPr>
              <a:lnSpc>
                <a:spcPct val="90000"/>
              </a:lnSpc>
            </a:pPr>
            <a:r>
              <a:rPr lang="en-GB" sz="2000" b="1" dirty="0" smtClean="0">
                <a:solidFill>
                  <a:schemeClr val="accent4">
                    <a:lumMod val="60000"/>
                    <a:lumOff val="40000"/>
                  </a:schemeClr>
                </a:solidFill>
                <a:ea typeface="ＭＳ Ｐゴシック" pitchFamily="-109" charset="-128"/>
              </a:rPr>
              <a:t>There is too little choice of e-book titles (62%)</a:t>
            </a:r>
          </a:p>
          <a:p>
            <a:pPr>
              <a:lnSpc>
                <a:spcPct val="90000"/>
              </a:lnSpc>
            </a:pPr>
            <a:r>
              <a:rPr lang="en-GB" sz="2000" b="1" dirty="0" smtClean="0">
                <a:solidFill>
                  <a:schemeClr val="accent4">
                    <a:lumMod val="60000"/>
                    <a:lumOff val="40000"/>
                  </a:schemeClr>
                </a:solidFill>
                <a:ea typeface="ＭＳ Ｐゴシック" pitchFamily="-109" charset="-128"/>
              </a:rPr>
              <a:t>E-book access models are not satisfactory (53%)</a:t>
            </a:r>
          </a:p>
          <a:p>
            <a:pPr>
              <a:lnSpc>
                <a:spcPct val="90000"/>
              </a:lnSpc>
            </a:pPr>
            <a:r>
              <a:rPr lang="en-GB" sz="2000" dirty="0" smtClean="0">
                <a:solidFill>
                  <a:schemeClr val="accent1">
                    <a:lumMod val="75000"/>
                  </a:schemeClr>
                </a:solidFill>
                <a:ea typeface="ＭＳ Ｐゴシック" pitchFamily="-109" charset="-128"/>
              </a:rPr>
              <a:t>We are waiting for the market to settle down (33%)</a:t>
            </a:r>
          </a:p>
          <a:p>
            <a:pPr>
              <a:lnSpc>
                <a:spcPct val="90000"/>
              </a:lnSpc>
            </a:pPr>
            <a:r>
              <a:rPr lang="en-GB" sz="2000" dirty="0" smtClean="0">
                <a:solidFill>
                  <a:schemeClr val="accent1">
                    <a:lumMod val="75000"/>
                  </a:schemeClr>
                </a:solidFill>
                <a:ea typeface="ＭＳ Ｐゴシック" pitchFamily="-109" charset="-128"/>
              </a:rPr>
              <a:t>We are waiting for JISC Collections to offer better e-book deals (30%)</a:t>
            </a:r>
          </a:p>
          <a:p>
            <a:pPr>
              <a:lnSpc>
                <a:spcPct val="90000"/>
              </a:lnSpc>
            </a:pPr>
            <a:r>
              <a:rPr lang="en-GB" sz="2000" dirty="0" smtClean="0">
                <a:solidFill>
                  <a:schemeClr val="accent1">
                    <a:lumMod val="75000"/>
                  </a:schemeClr>
                </a:solidFill>
                <a:ea typeface="ＭＳ Ｐゴシック" pitchFamily="-109" charset="-128"/>
              </a:rPr>
              <a:t>E-books are too expensive (28%)</a:t>
            </a:r>
          </a:p>
          <a:p>
            <a:pPr>
              <a:lnSpc>
                <a:spcPct val="90000"/>
              </a:lnSpc>
            </a:pPr>
            <a:r>
              <a:rPr lang="en-GB" sz="2000" b="1" dirty="0" smtClean="0">
                <a:solidFill>
                  <a:schemeClr val="accent4">
                    <a:lumMod val="60000"/>
                    <a:lumOff val="40000"/>
                  </a:schemeClr>
                </a:solidFill>
                <a:ea typeface="ＭＳ Ｐゴシック" pitchFamily="-109" charset="-128"/>
              </a:rPr>
              <a:t>I do not know what is available (18%)</a:t>
            </a:r>
          </a:p>
          <a:p>
            <a:pPr>
              <a:lnSpc>
                <a:spcPct val="90000"/>
              </a:lnSpc>
            </a:pPr>
            <a:r>
              <a:rPr lang="en-GB" sz="2000" dirty="0" smtClean="0">
                <a:solidFill>
                  <a:schemeClr val="accent1">
                    <a:lumMod val="75000"/>
                  </a:schemeClr>
                </a:solidFill>
                <a:ea typeface="ＭＳ Ｐゴシック" pitchFamily="-109" charset="-128"/>
              </a:rPr>
              <a:t>There is no demand for e-books here (13%)</a:t>
            </a:r>
          </a:p>
          <a:p>
            <a:pPr>
              <a:lnSpc>
                <a:spcPct val="90000"/>
              </a:lnSpc>
            </a:pPr>
            <a:r>
              <a:rPr lang="en-GB" sz="2000" dirty="0" smtClean="0">
                <a:solidFill>
                  <a:schemeClr val="accent1">
                    <a:lumMod val="75000"/>
                  </a:schemeClr>
                </a:solidFill>
                <a:ea typeface="ＭＳ Ｐゴシック" pitchFamily="-109" charset="-128"/>
              </a:rPr>
              <a:t>Affiliated/ external users are not allowed access (11%)</a:t>
            </a:r>
          </a:p>
          <a:p>
            <a:pPr>
              <a:lnSpc>
                <a:spcPct val="90000"/>
              </a:lnSpc>
            </a:pPr>
            <a:r>
              <a:rPr lang="en-GB" sz="2000" dirty="0" smtClean="0">
                <a:solidFill>
                  <a:schemeClr val="accent1">
                    <a:lumMod val="75000"/>
                  </a:schemeClr>
                </a:solidFill>
                <a:ea typeface="ＭＳ Ｐゴシック" pitchFamily="-109" charset="-128"/>
              </a:rPr>
              <a:t>The technology is too complicated (8%)</a:t>
            </a:r>
          </a:p>
          <a:p>
            <a:pPr>
              <a:lnSpc>
                <a:spcPct val="90000"/>
              </a:lnSpc>
            </a:pPr>
            <a:endParaRPr lang="en-US" sz="2000" dirty="0" smtClean="0">
              <a:ea typeface="ＭＳ Ｐゴシック" pitchFamily="-109" charset="-128"/>
            </a:endParaRPr>
          </a:p>
        </p:txBody>
      </p:sp>
      <p:pic>
        <p:nvPicPr>
          <p:cNvPr id="4" name="Picture 3" descr="untitled"/>
          <p:cNvPicPr>
            <a:picLocks noChangeAspect="1" noChangeArrowheads="1"/>
          </p:cNvPicPr>
          <p:nvPr/>
        </p:nvPicPr>
        <p:blipFill>
          <a:blip r:embed="rId3"/>
          <a:srcRect/>
          <a:stretch>
            <a:fillRect/>
          </a:stretch>
        </p:blipFill>
        <p:spPr bwMode="auto">
          <a:xfrm>
            <a:off x="4786315" y="5839289"/>
            <a:ext cx="3857652" cy="80758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idx="4294967295"/>
          </p:nvPr>
        </p:nvSpPr>
        <p:spPr/>
        <p:txBody>
          <a:bodyPr>
            <a:normAutofit/>
          </a:bodyPr>
          <a:lstStyle/>
          <a:p>
            <a:r>
              <a:rPr lang="en-GB" sz="3200" b="1" dirty="0" smtClean="0">
                <a:solidFill>
                  <a:schemeClr val="accent1">
                    <a:lumMod val="75000"/>
                  </a:schemeClr>
                </a:solidFill>
                <a:ea typeface="ＭＳ Ｐゴシック" pitchFamily="-109" charset="-128"/>
              </a:rPr>
              <a:t>Business Models: findings of the Observatory project</a:t>
            </a:r>
            <a:endParaRPr lang="en-US" sz="3200" b="1" dirty="0" smtClean="0">
              <a:solidFill>
                <a:schemeClr val="accent1">
                  <a:lumMod val="75000"/>
                </a:schemeClr>
              </a:solidFill>
              <a:ea typeface="ＭＳ Ｐゴシック" pitchFamily="-109" charset="-128"/>
            </a:endParaRPr>
          </a:p>
        </p:txBody>
      </p:sp>
      <p:sp>
        <p:nvSpPr>
          <p:cNvPr id="225283" name="Rectangle 3"/>
          <p:cNvSpPr>
            <a:spLocks noGrp="1" noChangeArrowheads="1"/>
          </p:cNvSpPr>
          <p:nvPr>
            <p:ph type="body" idx="4294967295"/>
          </p:nvPr>
        </p:nvSpPr>
        <p:spPr/>
        <p:txBody>
          <a:bodyPr>
            <a:normAutofit fontScale="70000" lnSpcReduction="20000"/>
          </a:bodyPr>
          <a:lstStyle/>
          <a:p>
            <a:pPr>
              <a:lnSpc>
                <a:spcPct val="90000"/>
              </a:lnSpc>
            </a:pPr>
            <a:r>
              <a:rPr lang="en-GB" dirty="0" smtClean="0">
                <a:solidFill>
                  <a:schemeClr val="accent1">
                    <a:lumMod val="75000"/>
                  </a:schemeClr>
                </a:solidFill>
                <a:ea typeface="ＭＳ Ｐゴシック" pitchFamily="-109" charset="-128"/>
              </a:rPr>
              <a:t>There is no one model that fits all universities</a:t>
            </a:r>
          </a:p>
          <a:p>
            <a:pPr lvl="1">
              <a:lnSpc>
                <a:spcPct val="90000"/>
              </a:lnSpc>
            </a:pPr>
            <a:r>
              <a:rPr lang="en-GB" dirty="0" smtClean="0">
                <a:solidFill>
                  <a:schemeClr val="accent1">
                    <a:lumMod val="75000"/>
                  </a:schemeClr>
                </a:solidFill>
              </a:rPr>
              <a:t>Librarian entrance survey showed that most universities do not have separate e-book budgets but it does vary. Also the spend on e-books varies dramatically from £200 to £100,000</a:t>
            </a:r>
          </a:p>
          <a:p>
            <a:pPr lvl="1">
              <a:lnSpc>
                <a:spcPct val="90000"/>
              </a:lnSpc>
            </a:pPr>
            <a:r>
              <a:rPr lang="en-GB" dirty="0" smtClean="0">
                <a:solidFill>
                  <a:schemeClr val="accent1">
                    <a:lumMod val="75000"/>
                  </a:schemeClr>
                </a:solidFill>
              </a:rPr>
              <a:t>Librarian exit survey asked what the most appropriate business models is. There was a slight preference for in perpetuity over subscription with credit systems not always seen as favourable (although some love it!), so no real consensus</a:t>
            </a:r>
          </a:p>
          <a:p>
            <a:pPr lvl="1">
              <a:lnSpc>
                <a:spcPct val="90000"/>
              </a:lnSpc>
              <a:buFontTx/>
              <a:buNone/>
            </a:pPr>
            <a:endParaRPr lang="en-GB" dirty="0" smtClean="0">
              <a:solidFill>
                <a:schemeClr val="accent1">
                  <a:lumMod val="75000"/>
                </a:schemeClr>
              </a:solidFill>
            </a:endParaRPr>
          </a:p>
          <a:p>
            <a:pPr lvl="1">
              <a:lnSpc>
                <a:spcPct val="90000"/>
              </a:lnSpc>
              <a:buFontTx/>
              <a:buNone/>
            </a:pPr>
            <a:r>
              <a:rPr lang="en-GB" dirty="0" smtClean="0">
                <a:solidFill>
                  <a:schemeClr val="accent1">
                    <a:lumMod val="75000"/>
                  </a:schemeClr>
                </a:solidFill>
              </a:rPr>
              <a:t>					</a:t>
            </a:r>
            <a:r>
              <a:rPr lang="en-GB" b="1" dirty="0" smtClean="0">
                <a:solidFill>
                  <a:schemeClr val="accent1">
                    <a:lumMod val="75000"/>
                  </a:schemeClr>
                </a:solidFill>
              </a:rPr>
              <a:t>BUT</a:t>
            </a:r>
          </a:p>
          <a:p>
            <a:pPr>
              <a:lnSpc>
                <a:spcPct val="90000"/>
              </a:lnSpc>
            </a:pPr>
            <a:r>
              <a:rPr lang="en-GB" dirty="0" smtClean="0">
                <a:solidFill>
                  <a:schemeClr val="accent1">
                    <a:lumMod val="75000"/>
                  </a:schemeClr>
                </a:solidFill>
                <a:ea typeface="ＭＳ Ｐゴシック" pitchFamily="-109" charset="-128"/>
              </a:rPr>
              <a:t>Everyone wants</a:t>
            </a:r>
          </a:p>
          <a:p>
            <a:pPr lvl="1">
              <a:lnSpc>
                <a:spcPct val="90000"/>
              </a:lnSpc>
            </a:pPr>
            <a:r>
              <a:rPr lang="en-GB" dirty="0" smtClean="0">
                <a:solidFill>
                  <a:schemeClr val="accent1">
                    <a:lumMod val="75000"/>
                  </a:schemeClr>
                </a:solidFill>
              </a:rPr>
              <a:t>Consistency </a:t>
            </a:r>
          </a:p>
          <a:p>
            <a:pPr lvl="1">
              <a:lnSpc>
                <a:spcPct val="90000"/>
              </a:lnSpc>
            </a:pPr>
            <a:r>
              <a:rPr lang="en-GB" dirty="0" smtClean="0">
                <a:solidFill>
                  <a:schemeClr val="accent1">
                    <a:lumMod val="75000"/>
                  </a:schemeClr>
                </a:solidFill>
              </a:rPr>
              <a:t>Unlimited simultaneous access</a:t>
            </a:r>
          </a:p>
          <a:p>
            <a:pPr lvl="1">
              <a:lnSpc>
                <a:spcPct val="90000"/>
              </a:lnSpc>
            </a:pPr>
            <a:r>
              <a:rPr lang="en-GB" dirty="0" smtClean="0">
                <a:solidFill>
                  <a:schemeClr val="accent1">
                    <a:lumMod val="75000"/>
                  </a:schemeClr>
                </a:solidFill>
              </a:rPr>
              <a:t>No embargoes on new editions</a:t>
            </a:r>
          </a:p>
          <a:p>
            <a:pPr lvl="1">
              <a:lnSpc>
                <a:spcPct val="90000"/>
              </a:lnSpc>
            </a:pPr>
            <a:r>
              <a:rPr lang="en-GB" dirty="0" smtClean="0">
                <a:solidFill>
                  <a:schemeClr val="accent1">
                    <a:lumMod val="75000"/>
                  </a:schemeClr>
                </a:solidFill>
              </a:rPr>
              <a:t>Flexibility to pick the titles you want – no bundles</a:t>
            </a:r>
          </a:p>
          <a:p>
            <a:pPr lvl="1">
              <a:lnSpc>
                <a:spcPct val="90000"/>
              </a:lnSpc>
            </a:pPr>
            <a:r>
              <a:rPr lang="en-GB" dirty="0" smtClean="0">
                <a:solidFill>
                  <a:schemeClr val="accent1">
                    <a:lumMod val="75000"/>
                  </a:schemeClr>
                </a:solidFill>
              </a:rPr>
              <a:t>MARC records</a:t>
            </a:r>
          </a:p>
          <a:p>
            <a:pPr lvl="1">
              <a:lnSpc>
                <a:spcPct val="90000"/>
              </a:lnSpc>
            </a:pPr>
            <a:r>
              <a:rPr lang="en-GB" dirty="0" smtClean="0">
                <a:solidFill>
                  <a:schemeClr val="accent1">
                    <a:lumMod val="75000"/>
                  </a:schemeClr>
                </a:solidFill>
              </a:rPr>
              <a:t>DRM that accounts for real user behaviour!</a:t>
            </a:r>
            <a:endParaRPr lang="en-US" dirty="0" smtClean="0">
              <a:solidFill>
                <a:schemeClr val="accent1">
                  <a:lumMod val="75000"/>
                </a:schemeClr>
              </a:solidFill>
            </a:endParaRPr>
          </a:p>
        </p:txBody>
      </p:sp>
      <p:pic>
        <p:nvPicPr>
          <p:cNvPr id="4" name="Picture 3" descr="untitled"/>
          <p:cNvPicPr>
            <a:picLocks noChangeAspect="1" noChangeArrowheads="1"/>
          </p:cNvPicPr>
          <p:nvPr/>
        </p:nvPicPr>
        <p:blipFill>
          <a:blip r:embed="rId3"/>
          <a:srcRect/>
          <a:stretch>
            <a:fillRect/>
          </a:stretch>
        </p:blipFill>
        <p:spPr bwMode="auto">
          <a:xfrm>
            <a:off x="5684588" y="6072206"/>
            <a:ext cx="2745064" cy="57467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b="1" dirty="0" smtClean="0">
                <a:solidFill>
                  <a:schemeClr val="accent1">
                    <a:lumMod val="50000"/>
                  </a:schemeClr>
                </a:solidFill>
              </a:rPr>
              <a:t>How are Librarians responding to the current budget shortfall, this year and next? </a:t>
            </a:r>
            <a:endParaRPr lang="en-GB" sz="2400" b="1" dirty="0">
              <a:solidFill>
                <a:schemeClr val="accent1">
                  <a:lumMod val="50000"/>
                </a:schemeClr>
              </a:solidFill>
            </a:endParaRPr>
          </a:p>
        </p:txBody>
      </p:sp>
      <p:pic>
        <p:nvPicPr>
          <p:cNvPr id="2050" name="Picture 2"/>
          <p:cNvPicPr>
            <a:picLocks noGrp="1" noChangeAspect="1" noChangeArrowheads="1"/>
          </p:cNvPicPr>
          <p:nvPr>
            <p:ph idx="1"/>
          </p:nvPr>
        </p:nvPicPr>
        <p:blipFill>
          <a:blip r:embed="rId3"/>
          <a:srcRect/>
          <a:stretch>
            <a:fillRect/>
          </a:stretch>
        </p:blipFill>
        <p:spPr bwMode="auto">
          <a:xfrm>
            <a:off x="500034" y="1357298"/>
            <a:ext cx="8050794" cy="2844445"/>
          </a:xfrm>
          <a:prstGeom prst="rect">
            <a:avLst/>
          </a:prstGeom>
          <a:noFill/>
          <a:ln w="9525">
            <a:noFill/>
            <a:miter lim="800000"/>
            <a:headEnd/>
            <a:tailEnd/>
          </a:ln>
          <a:effectLst/>
        </p:spPr>
      </p:pic>
      <p:sp>
        <p:nvSpPr>
          <p:cNvPr id="6" name="TextBox 5"/>
          <p:cNvSpPr txBox="1"/>
          <p:nvPr/>
        </p:nvSpPr>
        <p:spPr>
          <a:xfrm>
            <a:off x="4572000" y="3857628"/>
            <a:ext cx="1285884" cy="338554"/>
          </a:xfrm>
          <a:prstGeom prst="rect">
            <a:avLst/>
          </a:prstGeom>
          <a:noFill/>
        </p:spPr>
        <p:txBody>
          <a:bodyPr wrap="square" rtlCol="0">
            <a:spAutoFit/>
          </a:bodyPr>
          <a:lstStyle/>
          <a:p>
            <a:r>
              <a:rPr lang="en-GB" sz="1600" b="1" dirty="0" smtClean="0"/>
              <a:t>(&lt; from 23%)</a:t>
            </a:r>
            <a:endParaRPr lang="en-GB" sz="1600" b="1" dirty="0"/>
          </a:p>
        </p:txBody>
      </p:sp>
      <p:sp>
        <p:nvSpPr>
          <p:cNvPr id="7" name="TextBox 6"/>
          <p:cNvSpPr txBox="1"/>
          <p:nvPr/>
        </p:nvSpPr>
        <p:spPr>
          <a:xfrm>
            <a:off x="4572000" y="3500438"/>
            <a:ext cx="1285884" cy="338554"/>
          </a:xfrm>
          <a:prstGeom prst="rect">
            <a:avLst/>
          </a:prstGeom>
          <a:noFill/>
        </p:spPr>
        <p:txBody>
          <a:bodyPr wrap="square" rtlCol="0">
            <a:spAutoFit/>
          </a:bodyPr>
          <a:lstStyle/>
          <a:p>
            <a:r>
              <a:rPr lang="en-GB" sz="1600" b="1" dirty="0" smtClean="0"/>
              <a:t>(&gt; from 4%)</a:t>
            </a:r>
            <a:endParaRPr lang="en-GB" sz="1600" b="1" dirty="0"/>
          </a:p>
        </p:txBody>
      </p:sp>
      <p:sp>
        <p:nvSpPr>
          <p:cNvPr id="9" name="TextBox 8"/>
          <p:cNvSpPr txBox="1"/>
          <p:nvPr/>
        </p:nvSpPr>
        <p:spPr>
          <a:xfrm>
            <a:off x="4643438" y="2285992"/>
            <a:ext cx="1428760" cy="338554"/>
          </a:xfrm>
          <a:prstGeom prst="rect">
            <a:avLst/>
          </a:prstGeom>
          <a:noFill/>
        </p:spPr>
        <p:txBody>
          <a:bodyPr wrap="square" rtlCol="0">
            <a:spAutoFit/>
          </a:bodyPr>
          <a:lstStyle/>
          <a:p>
            <a:r>
              <a:rPr lang="en-GB" sz="1600" b="1" dirty="0" smtClean="0"/>
              <a:t>(&lt; from 23%) </a:t>
            </a:r>
            <a:endParaRPr lang="en-GB" sz="1600" b="1" dirty="0"/>
          </a:p>
        </p:txBody>
      </p:sp>
      <p:sp>
        <p:nvSpPr>
          <p:cNvPr id="10" name="TextBox 9"/>
          <p:cNvSpPr txBox="1"/>
          <p:nvPr/>
        </p:nvSpPr>
        <p:spPr>
          <a:xfrm>
            <a:off x="4643438" y="2643182"/>
            <a:ext cx="1428760" cy="338554"/>
          </a:xfrm>
          <a:prstGeom prst="rect">
            <a:avLst/>
          </a:prstGeom>
          <a:noFill/>
        </p:spPr>
        <p:txBody>
          <a:bodyPr wrap="square" rtlCol="0">
            <a:spAutoFit/>
          </a:bodyPr>
          <a:lstStyle/>
          <a:p>
            <a:r>
              <a:rPr lang="en-GB" sz="1600" b="1" dirty="0" smtClean="0"/>
              <a:t>(&gt; from 12%)</a:t>
            </a:r>
            <a:endParaRPr lang="en-GB" sz="1600" b="1" dirty="0"/>
          </a:p>
        </p:txBody>
      </p:sp>
      <p:pic>
        <p:nvPicPr>
          <p:cNvPr id="8" name="Picture 7"/>
          <p:cNvPicPr>
            <a:picLocks noChangeAspect="1" noChangeArrowheads="1"/>
          </p:cNvPicPr>
          <p:nvPr/>
        </p:nvPicPr>
        <p:blipFill>
          <a:blip r:embed="rId4" cstate="print"/>
          <a:srcRect/>
          <a:stretch>
            <a:fillRect/>
          </a:stretch>
        </p:blipFill>
        <p:spPr bwMode="auto">
          <a:xfrm>
            <a:off x="7072330" y="5786454"/>
            <a:ext cx="1736101" cy="666517"/>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p:txBody>
          <a:bodyPr>
            <a:normAutofit/>
          </a:bodyPr>
          <a:lstStyle/>
          <a:p>
            <a:r>
              <a:rPr lang="en-GB" sz="3200" b="1" dirty="0" smtClean="0">
                <a:solidFill>
                  <a:schemeClr val="accent1">
                    <a:lumMod val="75000"/>
                  </a:schemeClr>
                </a:solidFill>
                <a:ea typeface="ＭＳ Ｐゴシック" pitchFamily="-109" charset="-128"/>
              </a:rPr>
              <a:t>Usage Data…</a:t>
            </a:r>
            <a:endParaRPr lang="en-US" sz="3200" b="1" dirty="0" smtClean="0">
              <a:solidFill>
                <a:schemeClr val="accent1">
                  <a:lumMod val="75000"/>
                </a:schemeClr>
              </a:solidFill>
              <a:ea typeface="ＭＳ Ｐゴシック" pitchFamily="-109" charset="-128"/>
            </a:endParaRPr>
          </a:p>
        </p:txBody>
      </p:sp>
      <p:sp>
        <p:nvSpPr>
          <p:cNvPr id="44035" name="Rectangle 3"/>
          <p:cNvSpPr>
            <a:spLocks noGrp="1" noChangeArrowheads="1"/>
          </p:cNvSpPr>
          <p:nvPr>
            <p:ph type="body" idx="4294967295"/>
          </p:nvPr>
        </p:nvSpPr>
        <p:spPr/>
        <p:txBody>
          <a:bodyPr/>
          <a:lstStyle/>
          <a:p>
            <a:pPr>
              <a:lnSpc>
                <a:spcPct val="90000"/>
              </a:lnSpc>
              <a:buFont typeface="Wingdings" pitchFamily="2" charset="2"/>
              <a:buNone/>
            </a:pPr>
            <a:r>
              <a:rPr lang="en-GB" sz="1300" b="1" dirty="0" smtClean="0">
                <a:ea typeface="ＭＳ Ｐゴシック" pitchFamily="-109" charset="-128"/>
              </a:rPr>
              <a:t>	</a:t>
            </a:r>
            <a:endParaRPr lang="en-GB" sz="2000" i="1" dirty="0" smtClean="0">
              <a:ea typeface="ＭＳ Ｐゴシック" pitchFamily="-109" charset="-128"/>
            </a:endParaRPr>
          </a:p>
          <a:p>
            <a:pPr>
              <a:lnSpc>
                <a:spcPct val="90000"/>
              </a:lnSpc>
              <a:buFont typeface="Wingdings" pitchFamily="2" charset="2"/>
              <a:buNone/>
            </a:pPr>
            <a:r>
              <a:rPr lang="en-GB" sz="2000" i="1" dirty="0" smtClean="0">
                <a:solidFill>
                  <a:schemeClr val="accent1">
                    <a:lumMod val="75000"/>
                  </a:schemeClr>
                </a:solidFill>
                <a:ea typeface="ＭＳ Ｐゴシック" pitchFamily="-109" charset="-128"/>
              </a:rPr>
              <a:t>	“Although the majority of statistics are COUNTER compliant, some librarians perceive that this adds little to their value, and may not help with comparisons across platforms due to the disparate COUNTER reports used by different publishers / e-book aggregators”</a:t>
            </a:r>
          </a:p>
          <a:p>
            <a:pPr>
              <a:lnSpc>
                <a:spcPct val="90000"/>
              </a:lnSpc>
              <a:buFont typeface="Wingdings" pitchFamily="2" charset="2"/>
              <a:buNone/>
            </a:pPr>
            <a:r>
              <a:rPr lang="en-GB" sz="1400" b="1" dirty="0" smtClean="0">
                <a:solidFill>
                  <a:schemeClr val="accent1">
                    <a:lumMod val="75000"/>
                  </a:schemeClr>
                </a:solidFill>
                <a:ea typeface="ＭＳ Ｐゴシック" pitchFamily="-109" charset="-128"/>
              </a:rPr>
              <a:t>	</a:t>
            </a:r>
          </a:p>
          <a:p>
            <a:pPr>
              <a:lnSpc>
                <a:spcPct val="90000"/>
              </a:lnSpc>
              <a:buFont typeface="Wingdings" pitchFamily="2" charset="2"/>
              <a:buNone/>
            </a:pPr>
            <a:endParaRPr lang="en-GB" sz="1400" b="1" dirty="0" smtClean="0">
              <a:solidFill>
                <a:schemeClr val="accent1">
                  <a:lumMod val="75000"/>
                </a:schemeClr>
              </a:solidFill>
              <a:ea typeface="ＭＳ Ｐゴシック" pitchFamily="-109" charset="-128"/>
            </a:endParaRPr>
          </a:p>
          <a:p>
            <a:pPr>
              <a:lnSpc>
                <a:spcPct val="90000"/>
              </a:lnSpc>
              <a:buFont typeface="Wingdings" pitchFamily="2" charset="2"/>
              <a:buNone/>
            </a:pPr>
            <a:r>
              <a:rPr lang="en-GB" sz="1400" b="1" dirty="0" smtClean="0">
                <a:solidFill>
                  <a:schemeClr val="accent1">
                    <a:lumMod val="75000"/>
                  </a:schemeClr>
                </a:solidFill>
                <a:ea typeface="ＭＳ Ｐゴシック" pitchFamily="-109" charset="-128"/>
              </a:rPr>
              <a:t>	</a:t>
            </a:r>
            <a:endParaRPr lang="en-GB" sz="1600" dirty="0" smtClean="0">
              <a:solidFill>
                <a:schemeClr val="accent1">
                  <a:lumMod val="75000"/>
                </a:schemeClr>
              </a:solidFill>
              <a:ea typeface="ＭＳ Ｐゴシック" pitchFamily="-109" charset="-128"/>
            </a:endParaRPr>
          </a:p>
          <a:p>
            <a:pPr>
              <a:lnSpc>
                <a:spcPct val="90000"/>
              </a:lnSpc>
              <a:buFont typeface="Wingdings" pitchFamily="2" charset="2"/>
              <a:buNone/>
            </a:pPr>
            <a:r>
              <a:rPr lang="en-GB" sz="1600" dirty="0" smtClean="0">
                <a:solidFill>
                  <a:schemeClr val="accent1">
                    <a:lumMod val="75000"/>
                  </a:schemeClr>
                </a:solidFill>
                <a:ea typeface="ＭＳ Ｐゴシック" pitchFamily="-109" charset="-128"/>
              </a:rPr>
              <a:t>	 </a:t>
            </a:r>
          </a:p>
        </p:txBody>
      </p:sp>
      <p:pic>
        <p:nvPicPr>
          <p:cNvPr id="44036" name="Picture 4" descr="untitled"/>
          <p:cNvPicPr>
            <a:picLocks noChangeAspect="1" noChangeArrowheads="1"/>
          </p:cNvPicPr>
          <p:nvPr/>
        </p:nvPicPr>
        <p:blipFill>
          <a:blip r:embed="rId3"/>
          <a:srcRect/>
          <a:stretch>
            <a:fillRect/>
          </a:stretch>
        </p:blipFill>
        <p:spPr bwMode="auto">
          <a:xfrm>
            <a:off x="4214810" y="4714884"/>
            <a:ext cx="4410102" cy="91069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smtClean="0">
                <a:solidFill>
                  <a:schemeClr val="accent1">
                    <a:lumMod val="75000"/>
                  </a:schemeClr>
                </a:solidFill>
              </a:rPr>
              <a:t>E-book collection – subscription model (COUNTER compliant stats)</a:t>
            </a:r>
            <a:endParaRPr lang="en-GB" sz="3200" b="1" dirty="0">
              <a:solidFill>
                <a:schemeClr val="accent1">
                  <a:lumMod val="75000"/>
                </a:schemeClr>
              </a:solidFill>
            </a:endParaRPr>
          </a:p>
        </p:txBody>
      </p:sp>
      <p:graphicFrame>
        <p:nvGraphicFramePr>
          <p:cNvPr id="4" name="Content Placeholder 3"/>
          <p:cNvGraphicFramePr>
            <a:graphicFrameLocks noGrp="1"/>
          </p:cNvGraphicFramePr>
          <p:nvPr>
            <p:ph idx="1"/>
          </p:nvPr>
        </p:nvGraphicFramePr>
        <p:xfrm>
          <a:off x="785786" y="1857364"/>
          <a:ext cx="7901014" cy="4268799"/>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6908"/>
          </a:xfrm>
        </p:spPr>
        <p:txBody>
          <a:bodyPr>
            <a:normAutofit fontScale="90000"/>
          </a:bodyPr>
          <a:lstStyle/>
          <a:p>
            <a:r>
              <a:rPr lang="en-GB" sz="3600" dirty="0" smtClean="0"/>
              <a:t/>
            </a:r>
            <a:br>
              <a:rPr lang="en-GB" sz="3600" dirty="0" smtClean="0"/>
            </a:br>
            <a:endParaRPr lang="en-GB" sz="2700" dirty="0"/>
          </a:p>
        </p:txBody>
      </p:sp>
      <p:graphicFrame>
        <p:nvGraphicFramePr>
          <p:cNvPr id="4" name="Content Placeholder 3"/>
          <p:cNvGraphicFramePr>
            <a:graphicFrameLocks noGrp="1"/>
          </p:cNvGraphicFramePr>
          <p:nvPr>
            <p:ph idx="1"/>
          </p:nvPr>
        </p:nvGraphicFramePr>
        <p:xfrm>
          <a:off x="785786" y="2071678"/>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1904336" y="409413"/>
            <a:ext cx="4986625" cy="1384995"/>
          </a:xfrm>
          <a:prstGeom prst="rect">
            <a:avLst/>
          </a:prstGeom>
          <a:noFill/>
        </p:spPr>
        <p:txBody>
          <a:bodyPr wrap="square" rtlCol="0">
            <a:spAutoFit/>
          </a:bodyPr>
          <a:lstStyle/>
          <a:p>
            <a:r>
              <a:rPr lang="en-GB" sz="2800" b="1" dirty="0" smtClean="0">
                <a:solidFill>
                  <a:schemeClr val="accent1">
                    <a:lumMod val="75000"/>
                  </a:schemeClr>
                </a:solidFill>
              </a:rPr>
              <a:t>Individual title – subscription model – n.b. stats not COUNTER compliant</a:t>
            </a:r>
            <a:endParaRPr lang="en-GB" sz="2800" b="1"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accent1">
                    <a:lumMod val="75000"/>
                  </a:schemeClr>
                </a:solidFill>
              </a:rPr>
              <a:t>How do users want to access e-books? </a:t>
            </a:r>
            <a:endParaRPr lang="en-GB" b="1" dirty="0">
              <a:solidFill>
                <a:schemeClr val="accent1">
                  <a:lumMod val="75000"/>
                </a:schemeClr>
              </a:solidFill>
            </a:endParaRPr>
          </a:p>
        </p:txBody>
      </p:sp>
      <p:sp>
        <p:nvSpPr>
          <p:cNvPr id="3" name="Content Placeholder 2"/>
          <p:cNvSpPr>
            <a:spLocks noGrp="1"/>
          </p:cNvSpPr>
          <p:nvPr>
            <p:ph idx="1"/>
          </p:nvPr>
        </p:nvSpPr>
        <p:spPr/>
        <p:txBody>
          <a:bodyPr/>
          <a:lstStyle/>
          <a:p>
            <a:r>
              <a:rPr lang="en-GB" dirty="0" smtClean="0">
                <a:solidFill>
                  <a:schemeClr val="accent1">
                    <a:lumMod val="75000"/>
                  </a:schemeClr>
                </a:solidFill>
              </a:rPr>
              <a:t>Will users want to use them  via their own equipment – </a:t>
            </a:r>
            <a:r>
              <a:rPr lang="en-GB" dirty="0" err="1" smtClean="0">
                <a:solidFill>
                  <a:schemeClr val="accent1">
                    <a:lumMod val="75000"/>
                  </a:schemeClr>
                </a:solidFill>
              </a:rPr>
              <a:t>iphones</a:t>
            </a:r>
            <a:r>
              <a:rPr lang="en-GB" dirty="0" smtClean="0">
                <a:solidFill>
                  <a:schemeClr val="accent1">
                    <a:lumMod val="75000"/>
                  </a:schemeClr>
                </a:solidFill>
              </a:rPr>
              <a:t>, </a:t>
            </a:r>
            <a:r>
              <a:rPr lang="en-GB" dirty="0" err="1" smtClean="0">
                <a:solidFill>
                  <a:schemeClr val="accent1">
                    <a:lumMod val="75000"/>
                  </a:schemeClr>
                </a:solidFill>
              </a:rPr>
              <a:t>iliad</a:t>
            </a:r>
            <a:r>
              <a:rPr lang="en-GB" dirty="0" smtClean="0">
                <a:solidFill>
                  <a:schemeClr val="accent1">
                    <a:lumMod val="75000"/>
                  </a:schemeClr>
                </a:solidFill>
              </a:rPr>
              <a:t>, kindle etc?</a:t>
            </a:r>
          </a:p>
          <a:p>
            <a:r>
              <a:rPr lang="en-GB" dirty="0" smtClean="0">
                <a:solidFill>
                  <a:schemeClr val="accent1">
                    <a:lumMod val="75000"/>
                  </a:schemeClr>
                </a:solidFill>
              </a:rPr>
              <a:t>Should the library buy e-book readers and loan them out as we do laptops?</a:t>
            </a:r>
          </a:p>
          <a:p>
            <a:r>
              <a:rPr lang="en-GB" dirty="0" smtClean="0">
                <a:solidFill>
                  <a:schemeClr val="accent1">
                    <a:lumMod val="75000"/>
                  </a:schemeClr>
                </a:solidFill>
              </a:rPr>
              <a:t>If so which ones should we buy?</a:t>
            </a:r>
            <a:endParaRPr lang="en-GB" dirty="0">
              <a:solidFill>
                <a:schemeClr val="accent1">
                  <a:lumMod val="75000"/>
                </a:schemeClr>
              </a:solidFill>
            </a:endParaRPr>
          </a:p>
        </p:txBody>
      </p:sp>
      <p:pic>
        <p:nvPicPr>
          <p:cNvPr id="5" name="Picture 4"/>
          <p:cNvPicPr>
            <a:picLocks noChangeAspect="1" noChangeArrowheads="1"/>
          </p:cNvPicPr>
          <p:nvPr/>
        </p:nvPicPr>
        <p:blipFill>
          <a:blip r:embed="rId3" cstate="print"/>
          <a:srcRect/>
          <a:stretch>
            <a:fillRect/>
          </a:stretch>
        </p:blipFill>
        <p:spPr bwMode="auto">
          <a:xfrm>
            <a:off x="5769790" y="5286388"/>
            <a:ext cx="3038641" cy="1166583"/>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1">
                    <a:lumMod val="75000"/>
                  </a:schemeClr>
                </a:solidFill>
              </a:rPr>
              <a:t>Where do we go from here??</a:t>
            </a:r>
            <a:endParaRPr lang="en-US" b="1" dirty="0">
              <a:solidFill>
                <a:schemeClr val="accent1">
                  <a:lumMod val="75000"/>
                </a:schemeClr>
              </a:solidFill>
            </a:endParaRPr>
          </a:p>
        </p:txBody>
      </p:sp>
      <p:sp>
        <p:nvSpPr>
          <p:cNvPr id="3" name="Content Placeholder 2"/>
          <p:cNvSpPr>
            <a:spLocks noGrp="1"/>
          </p:cNvSpPr>
          <p:nvPr>
            <p:ph idx="1"/>
          </p:nvPr>
        </p:nvSpPr>
        <p:spPr/>
        <p:txBody>
          <a:bodyPr>
            <a:normAutofit/>
          </a:bodyPr>
          <a:lstStyle/>
          <a:p>
            <a:r>
              <a:rPr lang="en-GB" sz="2800" dirty="0" smtClean="0">
                <a:solidFill>
                  <a:schemeClr val="accent1">
                    <a:lumMod val="75000"/>
                  </a:schemeClr>
                </a:solidFill>
              </a:rPr>
              <a:t>Libraries still feel they are not getting access to enough of the e-books they want to buy</a:t>
            </a:r>
          </a:p>
          <a:p>
            <a:r>
              <a:rPr lang="en-GB" sz="2800" dirty="0" smtClean="0">
                <a:solidFill>
                  <a:schemeClr val="accent1">
                    <a:lumMod val="75000"/>
                  </a:schemeClr>
                </a:solidFill>
              </a:rPr>
              <a:t>Users are interested in </a:t>
            </a:r>
            <a:r>
              <a:rPr lang="en-GB" sz="2800" dirty="0" err="1" smtClean="0">
                <a:solidFill>
                  <a:schemeClr val="accent1">
                    <a:lumMod val="75000"/>
                  </a:schemeClr>
                </a:solidFill>
              </a:rPr>
              <a:t>ebks</a:t>
            </a:r>
            <a:r>
              <a:rPr lang="en-GB" sz="2800" dirty="0" smtClean="0">
                <a:solidFill>
                  <a:schemeClr val="accent1">
                    <a:lumMod val="75000"/>
                  </a:schemeClr>
                </a:solidFill>
              </a:rPr>
              <a:t> and increasingly comfortable with using them.</a:t>
            </a:r>
          </a:p>
          <a:p>
            <a:r>
              <a:rPr lang="en-GB" sz="2800" dirty="0" smtClean="0">
                <a:solidFill>
                  <a:schemeClr val="accent1">
                    <a:lumMod val="75000"/>
                  </a:schemeClr>
                </a:solidFill>
              </a:rPr>
              <a:t>JISC Observatory project has exploded myth about library </a:t>
            </a:r>
            <a:r>
              <a:rPr lang="en-GB" sz="2800" dirty="0" err="1" smtClean="0">
                <a:solidFill>
                  <a:schemeClr val="accent1">
                    <a:lumMod val="75000"/>
                  </a:schemeClr>
                </a:solidFill>
              </a:rPr>
              <a:t>ebk</a:t>
            </a:r>
            <a:r>
              <a:rPr lang="en-GB" sz="2800" dirty="0" smtClean="0">
                <a:solidFill>
                  <a:schemeClr val="accent1">
                    <a:lumMod val="75000"/>
                  </a:schemeClr>
                </a:solidFill>
              </a:rPr>
              <a:t> sales damaging print sales</a:t>
            </a:r>
          </a:p>
          <a:p>
            <a:r>
              <a:rPr lang="en-GB" sz="2800" dirty="0" smtClean="0">
                <a:solidFill>
                  <a:schemeClr val="accent1">
                    <a:lumMod val="75000"/>
                  </a:schemeClr>
                </a:solidFill>
              </a:rPr>
              <a:t>Time is ripe for publishers to come up with new and sustainable business models for library e-book sales</a:t>
            </a:r>
          </a:p>
        </p:txBody>
      </p:sp>
      <p:pic>
        <p:nvPicPr>
          <p:cNvPr id="4" name="Picture 3"/>
          <p:cNvPicPr>
            <a:picLocks noChangeAspect="1" noChangeArrowheads="1"/>
          </p:cNvPicPr>
          <p:nvPr/>
        </p:nvPicPr>
        <p:blipFill>
          <a:blip r:embed="rId3" cstate="print"/>
          <a:srcRect/>
          <a:stretch>
            <a:fillRect/>
          </a:stretch>
        </p:blipFill>
        <p:spPr bwMode="auto">
          <a:xfrm>
            <a:off x="5857883" y="5465627"/>
            <a:ext cx="2571769" cy="987344"/>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500034" y="274638"/>
            <a:ext cx="8186766" cy="868346"/>
          </a:xfrm>
        </p:spPr>
        <p:txBody>
          <a:bodyPr>
            <a:normAutofit/>
          </a:bodyPr>
          <a:lstStyle/>
          <a:p>
            <a:r>
              <a:rPr lang="en-GB" sz="2800" b="1" dirty="0" smtClean="0">
                <a:solidFill>
                  <a:schemeClr val="accent1">
                    <a:lumMod val="75000"/>
                  </a:schemeClr>
                </a:solidFill>
                <a:ea typeface="ＭＳ Ｐゴシック" pitchFamily="-109" charset="-128"/>
              </a:rPr>
              <a:t>Help is at hand! : New from JISC </a:t>
            </a:r>
            <a:endParaRPr lang="en-US" sz="2800" b="1" dirty="0" smtClean="0">
              <a:solidFill>
                <a:schemeClr val="accent1">
                  <a:lumMod val="75000"/>
                </a:schemeClr>
              </a:solidFill>
              <a:ea typeface="ＭＳ Ｐゴシック" pitchFamily="-109" charset="-128"/>
            </a:endParaRPr>
          </a:p>
        </p:txBody>
      </p:sp>
      <p:sp>
        <p:nvSpPr>
          <p:cNvPr id="40963" name="Rectangle 3"/>
          <p:cNvSpPr>
            <a:spLocks noGrp="1" noChangeArrowheads="1"/>
          </p:cNvSpPr>
          <p:nvPr>
            <p:ph type="body" idx="4294967295"/>
          </p:nvPr>
        </p:nvSpPr>
        <p:spPr/>
        <p:txBody>
          <a:bodyPr/>
          <a:lstStyle/>
          <a:p>
            <a:endParaRPr lang="en-GB" smtClean="0">
              <a:ea typeface="ＭＳ Ｐゴシック" pitchFamily="-109" charset="-128"/>
            </a:endParaRPr>
          </a:p>
          <a:p>
            <a:endParaRPr lang="en-GB" smtClean="0">
              <a:ea typeface="ＭＳ Ｐゴシック" pitchFamily="-109" charset="-128"/>
            </a:endParaRPr>
          </a:p>
        </p:txBody>
      </p:sp>
      <p:sp>
        <p:nvSpPr>
          <p:cNvPr id="40964" name="Rectangle 4"/>
          <p:cNvSpPr>
            <a:spLocks noGrp="1" noChangeArrowheads="1"/>
          </p:cNvSpPr>
          <p:nvPr>
            <p:ph type="body" sz="half" idx="4294967295"/>
          </p:nvPr>
        </p:nvSpPr>
        <p:spPr>
          <a:xfrm>
            <a:off x="219075" y="1341438"/>
            <a:ext cx="8734425" cy="4784725"/>
          </a:xfrm>
        </p:spPr>
        <p:txBody>
          <a:bodyPr/>
          <a:lstStyle/>
          <a:p>
            <a:pPr algn="ctr">
              <a:buFont typeface="Wingdings" pitchFamily="2" charset="2"/>
              <a:buNone/>
            </a:pPr>
            <a:r>
              <a:rPr lang="en-GB" sz="2000" dirty="0" smtClean="0">
                <a:ea typeface="ＭＳ Ｐゴシック" pitchFamily="-109" charset="-128"/>
              </a:rPr>
              <a:t>	</a:t>
            </a:r>
          </a:p>
          <a:p>
            <a:endParaRPr lang="en-GB" sz="1800" dirty="0" smtClean="0">
              <a:ea typeface="ＭＳ Ｐゴシック" pitchFamily="-109" charset="-128"/>
            </a:endParaRPr>
          </a:p>
          <a:p>
            <a:endParaRPr lang="en-GB" sz="1800" dirty="0" smtClean="0">
              <a:ea typeface="ＭＳ Ｐゴシック" pitchFamily="-109" charset="-128"/>
            </a:endParaRPr>
          </a:p>
          <a:p>
            <a:r>
              <a:rPr lang="en-GB" sz="1800" dirty="0" smtClean="0">
                <a:ea typeface="ＭＳ Ｐゴシック" pitchFamily="-109" charset="-128"/>
              </a:rPr>
              <a:t>Aim is to create realistic, simple and sustainable business models using real data from a range of access models</a:t>
            </a:r>
          </a:p>
          <a:p>
            <a:r>
              <a:rPr lang="en-GB" sz="1800" dirty="0" smtClean="0">
                <a:ea typeface="ＭＳ Ｐゴシック" pitchFamily="-109" charset="-128"/>
              </a:rPr>
              <a:t>Reviewed the current e-textbook business model landscape</a:t>
            </a:r>
          </a:p>
          <a:p>
            <a:r>
              <a:rPr lang="en-GB" sz="1800" dirty="0" smtClean="0">
                <a:ea typeface="ＭＳ Ｐゴシック" pitchFamily="-109" charset="-128"/>
              </a:rPr>
              <a:t>Selected a variety a trials following consultation with a range of stakeholders </a:t>
            </a:r>
          </a:p>
          <a:p>
            <a:r>
              <a:rPr lang="en-GB" sz="1800" dirty="0" smtClean="0">
                <a:ea typeface="ＭＳ Ｐゴシック" pitchFamily="-109" charset="-128"/>
              </a:rPr>
              <a:t>Will include the ‘crown jewel’ e-textbooks</a:t>
            </a:r>
          </a:p>
          <a:p>
            <a:r>
              <a:rPr lang="en-GB" sz="1800" dirty="0" smtClean="0">
                <a:ea typeface="ＭＳ Ｐゴシック" pitchFamily="-109" charset="-128"/>
              </a:rPr>
              <a:t>The trials will take place over a full academic year </a:t>
            </a:r>
          </a:p>
          <a:p>
            <a:r>
              <a:rPr lang="en-GB" sz="1800" dirty="0" smtClean="0">
                <a:ea typeface="ＭＳ Ｐゴシック" pitchFamily="-109" charset="-128"/>
              </a:rPr>
              <a:t>The impacts on print sales, time and resource will be measured</a:t>
            </a:r>
          </a:p>
          <a:p>
            <a:r>
              <a:rPr lang="en-GB" sz="1800" dirty="0" smtClean="0">
                <a:ea typeface="ＭＳ Ｐゴシック" pitchFamily="-109" charset="-128"/>
              </a:rPr>
              <a:t>Take account of the uneven and non-linear use</a:t>
            </a:r>
          </a:p>
          <a:p>
            <a:pPr>
              <a:buFont typeface="Wingdings" pitchFamily="2" charset="2"/>
              <a:buNone/>
            </a:pPr>
            <a:endParaRPr lang="en-US" sz="1800" dirty="0" smtClean="0">
              <a:ea typeface="ＭＳ Ｐゴシック" pitchFamily="-109" charset="-128"/>
            </a:endParaRPr>
          </a:p>
        </p:txBody>
      </p:sp>
      <p:sp>
        <p:nvSpPr>
          <p:cNvPr id="40965" name="Text Box 6"/>
          <p:cNvSpPr txBox="1">
            <a:spLocks noChangeArrowheads="1"/>
          </p:cNvSpPr>
          <p:nvPr/>
        </p:nvSpPr>
        <p:spPr bwMode="auto">
          <a:xfrm>
            <a:off x="304800" y="1244600"/>
            <a:ext cx="8267700" cy="1087438"/>
          </a:xfrm>
          <a:prstGeom prst="rect">
            <a:avLst/>
          </a:prstGeom>
          <a:noFill/>
          <a:ln w="9525">
            <a:solidFill>
              <a:srgbClr val="CC0000"/>
            </a:solidFill>
            <a:miter lim="800000"/>
            <a:headEnd/>
            <a:tailEnd/>
          </a:ln>
        </p:spPr>
        <p:txBody>
          <a:bodyPr>
            <a:spAutoFit/>
          </a:bodyPr>
          <a:lstStyle/>
          <a:p>
            <a:pPr eaLnBrk="0" hangingPunct="0">
              <a:lnSpc>
                <a:spcPct val="90000"/>
              </a:lnSpc>
              <a:spcBef>
                <a:spcPct val="50000"/>
              </a:spcBef>
              <a:buClr>
                <a:srgbClr val="EB9CA8"/>
              </a:buClr>
              <a:buFont typeface="Wingdings" pitchFamily="2" charset="2"/>
              <a:buNone/>
            </a:pPr>
            <a:r>
              <a:rPr lang="en-GB">
                <a:solidFill>
                  <a:srgbClr val="CC0000"/>
                </a:solidFill>
              </a:rPr>
              <a:t>A study on the management and economic impact of e-textbook business models on publishers, e-book aggregators and universities</a:t>
            </a:r>
            <a:endParaRPr lang="en-US"/>
          </a:p>
        </p:txBody>
      </p:sp>
      <p:pic>
        <p:nvPicPr>
          <p:cNvPr id="7" name="Picture 4" descr="untitled"/>
          <p:cNvPicPr>
            <a:picLocks noChangeAspect="1" noChangeArrowheads="1"/>
          </p:cNvPicPr>
          <p:nvPr/>
        </p:nvPicPr>
        <p:blipFill>
          <a:blip r:embed="rId3"/>
          <a:srcRect/>
          <a:stretch>
            <a:fillRect/>
          </a:stretch>
        </p:blipFill>
        <p:spPr bwMode="auto">
          <a:xfrm>
            <a:off x="4000496" y="5214950"/>
            <a:ext cx="4981575" cy="10287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939</TotalTime>
  <Words>571</Words>
  <Application>Microsoft Office PowerPoint</Application>
  <PresentationFormat>On-screen Show (4:3)</PresentationFormat>
  <Paragraphs>111</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E-Books in HE Libraries -: Time for a quantum leap forward?</vt:lpstr>
      <vt:lpstr> Recent surveys suggest there is significant demand for /interest in e-books in UK HE</vt:lpstr>
      <vt:lpstr>It’s not just librarians who are interested…</vt:lpstr>
      <vt:lpstr>It’s not just librarians who are interested…</vt:lpstr>
      <vt:lpstr>Pushing at an open door…</vt:lpstr>
      <vt:lpstr> But how is this translated into actual spending? </vt:lpstr>
      <vt:lpstr>Ebook expenditure is still only a fraction of print book spend</vt:lpstr>
      <vt:lpstr> Why UK higher education has not bought more ebooks </vt:lpstr>
      <vt:lpstr>Business Models: findings of the Observatory project</vt:lpstr>
      <vt:lpstr>How are Librarians responding to the current budget shortfall, this year and next? </vt:lpstr>
      <vt:lpstr>Usage Data…</vt:lpstr>
      <vt:lpstr>E-book collection – subscription model (COUNTER compliant stats)</vt:lpstr>
      <vt:lpstr> </vt:lpstr>
      <vt:lpstr>How do users want to access e-books? </vt:lpstr>
      <vt:lpstr>Where do we go from here??</vt:lpstr>
      <vt:lpstr>Help is at hand! : New from JISC </vt:lpstr>
    </vt:vector>
  </TitlesOfParts>
  <Company>Newcastle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Pilgrim’s Progress or A Leap in the Dark? : embedding ebooks into Collection Development Strategy</dc:title>
  <dc:creator>Jill Taylor-Roe</dc:creator>
  <cp:lastModifiedBy>Jill Taylor-Roe</cp:lastModifiedBy>
  <cp:revision>89</cp:revision>
  <dcterms:created xsi:type="dcterms:W3CDTF">2009-04-20T10:22:04Z</dcterms:created>
  <dcterms:modified xsi:type="dcterms:W3CDTF">2009-05-12T08:56:20Z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-1756586987</vt:i4>
  </property>
  <property fmtid="{D5CDD505-2E9C-101B-9397-08002B2CF9AE}" pid="3" name="_NewReviewCycle">
    <vt:lpwstr/>
  </property>
  <property fmtid="{D5CDD505-2E9C-101B-9397-08002B2CF9AE}" pid="4" name="_EmailSubject">
    <vt:lpwstr>STM E- Book 2.03 Seminar - Presentation &amp; Recording Permission for website loading</vt:lpwstr>
  </property>
  <property fmtid="{D5CDD505-2E9C-101B-9397-08002B2CF9AE}" pid="5" name="_AuthorEmail">
    <vt:lpwstr>jill.taylor-roe@newcastle.ac.uk</vt:lpwstr>
  </property>
  <property fmtid="{D5CDD505-2E9C-101B-9397-08002B2CF9AE}" pid="6" name="_AuthorEmailDisplayName">
    <vt:lpwstr>Jill Taylor-Roe</vt:lpwstr>
  </property>
</Properties>
</file>